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3"/>
  </p:notesMasterIdLst>
  <p:sldIdLst>
    <p:sldId id="422" r:id="rId2"/>
    <p:sldId id="763" r:id="rId3"/>
    <p:sldId id="802" r:id="rId4"/>
    <p:sldId id="800" r:id="rId5"/>
    <p:sldId id="764" r:id="rId6"/>
    <p:sldId id="765" r:id="rId7"/>
    <p:sldId id="766" r:id="rId8"/>
    <p:sldId id="767" r:id="rId9"/>
    <p:sldId id="794" r:id="rId10"/>
    <p:sldId id="770" r:id="rId11"/>
    <p:sldId id="768" r:id="rId12"/>
    <p:sldId id="769" r:id="rId13"/>
    <p:sldId id="755" r:id="rId14"/>
    <p:sldId id="775" r:id="rId15"/>
    <p:sldId id="776" r:id="rId16"/>
    <p:sldId id="777" r:id="rId17"/>
    <p:sldId id="778" r:id="rId18"/>
    <p:sldId id="779" r:id="rId19"/>
    <p:sldId id="780" r:id="rId20"/>
    <p:sldId id="781" r:id="rId21"/>
    <p:sldId id="782" r:id="rId22"/>
    <p:sldId id="783" r:id="rId23"/>
    <p:sldId id="784" r:id="rId24"/>
    <p:sldId id="785" r:id="rId25"/>
    <p:sldId id="786" r:id="rId26"/>
    <p:sldId id="787" r:id="rId27"/>
    <p:sldId id="788" r:id="rId28"/>
    <p:sldId id="789" r:id="rId29"/>
    <p:sldId id="791" r:id="rId30"/>
    <p:sldId id="751" r:id="rId31"/>
    <p:sldId id="798" r:id="rId32"/>
    <p:sldId id="753" r:id="rId33"/>
    <p:sldId id="752" r:id="rId34"/>
    <p:sldId id="792" r:id="rId35"/>
    <p:sldId id="772" r:id="rId36"/>
    <p:sldId id="793" r:id="rId37"/>
    <p:sldId id="774" r:id="rId38"/>
    <p:sldId id="799" r:id="rId39"/>
    <p:sldId id="796" r:id="rId40"/>
    <p:sldId id="801" r:id="rId41"/>
    <p:sldId id="747" r:id="rId42"/>
  </p:sldIdLst>
  <p:sldSz cx="9144000" cy="5143500" type="screen16x9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B32F571-1B94-4F34-9CBE-ACD74005E67F}">
          <p14:sldIdLst>
            <p14:sldId id="422"/>
            <p14:sldId id="763"/>
            <p14:sldId id="802"/>
            <p14:sldId id="800"/>
            <p14:sldId id="764"/>
            <p14:sldId id="765"/>
            <p14:sldId id="766"/>
            <p14:sldId id="767"/>
            <p14:sldId id="794"/>
            <p14:sldId id="770"/>
            <p14:sldId id="768"/>
            <p14:sldId id="769"/>
            <p14:sldId id="755"/>
            <p14:sldId id="775"/>
            <p14:sldId id="776"/>
            <p14:sldId id="777"/>
            <p14:sldId id="778"/>
            <p14:sldId id="779"/>
            <p14:sldId id="780"/>
            <p14:sldId id="781"/>
            <p14:sldId id="782"/>
            <p14:sldId id="783"/>
            <p14:sldId id="784"/>
            <p14:sldId id="785"/>
            <p14:sldId id="786"/>
            <p14:sldId id="787"/>
            <p14:sldId id="788"/>
            <p14:sldId id="789"/>
            <p14:sldId id="791"/>
            <p14:sldId id="751"/>
            <p14:sldId id="798"/>
            <p14:sldId id="753"/>
            <p14:sldId id="752"/>
            <p14:sldId id="792"/>
            <p14:sldId id="772"/>
            <p14:sldId id="793"/>
            <p14:sldId id="774"/>
            <p14:sldId id="799"/>
            <p14:sldId id="796"/>
            <p14:sldId id="801"/>
            <p14:sldId id="747"/>
          </p14:sldIdLst>
        </p14:section>
        <p14:section name="Раздел без заголовка" id="{3502DD92-77D0-432C-AC49-525B385D24C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9E"/>
    <a:srgbClr val="006600"/>
    <a:srgbClr val="FFFFCC"/>
    <a:srgbClr val="FFFF99"/>
    <a:srgbClr val="FFCC00"/>
    <a:srgbClr val="F0EA00"/>
    <a:srgbClr val="F60000"/>
    <a:srgbClr val="F80000"/>
    <a:srgbClr val="777777"/>
    <a:srgbClr val="C9E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697" autoAdjust="0"/>
  </p:normalViewPr>
  <p:slideViewPr>
    <p:cSldViewPr snapToGrid="0">
      <p:cViewPr varScale="1">
        <p:scale>
          <a:sx n="122" d="100"/>
          <a:sy n="122" d="100"/>
        </p:scale>
        <p:origin x="138" y="5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35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5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5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135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B018FD2-1B93-4E0D-8627-6183B483C1E3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811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В этой презентации будет рассказано о</a:t>
            </a:r>
            <a:r>
              <a:rPr lang="ru-RU" sz="1600" baseline="0" dirty="0"/>
              <a:t> продуктах выпускаемых в  ФОРС-Телеком и их применении.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06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68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847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4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797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3715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321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4052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010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690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43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433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2070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207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7749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680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680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6264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6264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027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02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0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6433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endParaRPr lang="ru-RU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6027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>
                <a:solidFill>
                  <a:prstClr val="black"/>
                </a:solidFill>
              </a:rPr>
              <a:pPr/>
              <a:t>41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57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28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17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459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96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dirty="0">
                <a:solidFill>
                  <a:schemeClr val="tx1"/>
                </a:solidFill>
              </a:rPr>
              <a:t>Заказчик имеет специфическую ретроспективную базу статистических показателей в разрезах</a:t>
            </a:r>
            <a:r>
              <a:rPr lang="ru-RU" altLang="ru-RU" sz="1300" baseline="0" dirty="0">
                <a:solidFill>
                  <a:schemeClr val="tx1"/>
                </a:solidFill>
              </a:rPr>
              <a:t> периодов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регионов и подразделений.</a:t>
            </a:r>
          </a:p>
          <a:p>
            <a:pPr marL="0" indent="0">
              <a:spcBef>
                <a:spcPts val="1200"/>
              </a:spcBef>
              <a:buFontTx/>
              <a:buNone/>
            </a:pPr>
            <a:r>
              <a:rPr lang="ru-RU" altLang="ru-RU" sz="1300" baseline="0" dirty="0">
                <a:solidFill>
                  <a:schemeClr val="tx1"/>
                </a:solidFill>
              </a:rPr>
              <a:t>Пользователь аналитического модуля может легко найти нужные по теме показатели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и на их базе построить табличный</a:t>
            </a:r>
            <a:r>
              <a:rPr lang="en-US" altLang="ru-RU" sz="1300" baseline="0" dirty="0">
                <a:solidFill>
                  <a:schemeClr val="tx1"/>
                </a:solidFill>
              </a:rPr>
              <a:t>, </a:t>
            </a:r>
            <a:r>
              <a:rPr lang="ru-RU" altLang="ru-RU" sz="1300" baseline="0" dirty="0">
                <a:solidFill>
                  <a:schemeClr val="tx1"/>
                </a:solidFill>
              </a:rPr>
              <a:t>матричный и графические отчёты.</a:t>
            </a:r>
            <a:endParaRPr lang="en-US" altLang="ru-RU" sz="13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18FD2-1B93-4E0D-8627-6183B483C1E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96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433" y="4773167"/>
            <a:ext cx="1033741" cy="26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5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85" y="173019"/>
            <a:ext cx="7772400" cy="685800"/>
          </a:xfrm>
        </p:spPr>
        <p:txBody>
          <a:bodyPr/>
          <a:lstStyle>
            <a:lvl1pPr algn="l"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12"/>
          <p:cNvSpPr>
            <a:spLocks noGrp="1"/>
          </p:cNvSpPr>
          <p:nvPr>
            <p:ph idx="1" hasCustomPrompt="1"/>
          </p:nvPr>
        </p:nvSpPr>
        <p:spPr>
          <a:xfrm>
            <a:off x="914400" y="1337670"/>
            <a:ext cx="7772400" cy="21246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2001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extLst/>
          </a:lstStyle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9874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417" y="173019"/>
            <a:ext cx="7772400" cy="685800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12"/>
          <p:cNvSpPr>
            <a:spLocks noGrp="1"/>
          </p:cNvSpPr>
          <p:nvPr>
            <p:ph idx="1" hasCustomPrompt="1"/>
          </p:nvPr>
        </p:nvSpPr>
        <p:spPr>
          <a:xfrm>
            <a:off x="914400" y="1337670"/>
            <a:ext cx="7772400" cy="212462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857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200150" indent="-285750">
              <a:buClr>
                <a:srgbClr val="00B0F0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extLst/>
          </a:lstStyle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006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785813" y="1179513"/>
            <a:ext cx="3282950" cy="3273425"/>
          </a:xfrm>
          <a:prstGeom prst="rect">
            <a:avLst/>
          </a:prstGeom>
        </p:spPr>
        <p:txBody>
          <a:bodyPr/>
          <a:lstStyle>
            <a:lvl1pPr>
              <a:buClr>
                <a:srgbClr val="00B0F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B0F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0B0F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0B0F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B0F0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4827588" y="1162050"/>
            <a:ext cx="3694112" cy="3309938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1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91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868680"/>
            <a:ext cx="9144000" cy="373989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t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kumimoji="0" lang="ru-RU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40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868680"/>
            <a:ext cx="9144000" cy="42748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t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kumimoji="0" lang="ru-RU" sz="4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717" y="4471797"/>
            <a:ext cx="21431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5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9" y="4773167"/>
            <a:ext cx="1033741" cy="26784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756359" y="4753199"/>
            <a:ext cx="1068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F0"/>
                </a:solidFill>
                <a:latin typeface="Arial Black" panose="020B0A04020102020204" pitchFamily="34" charset="0"/>
              </a:rPr>
              <a:t>FORS.RU</a:t>
            </a:r>
            <a:endParaRPr lang="ru-RU" sz="1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37" y="4765368"/>
            <a:ext cx="273373" cy="2651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682" r:id="rId14"/>
    <p:sldLayoutId id="2147483686" r:id="rId15"/>
    <p:sldLayoutId id="2147483687" r:id="rId16"/>
    <p:sldLayoutId id="2147483683" r:id="rId17"/>
    <p:sldLayoutId id="2147483684" r:id="rId18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i@fors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lui.fors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gconf.ru/2021/28831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gconf.ru/2019/11810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pgconf.ru/2021/288310" TargetMode="External"/><Relationship Id="rId5" Type="http://schemas.openxmlformats.org/officeDocument/2006/relationships/hyperlink" Target="https://pgconf.ru/2020/262456" TargetMode="External"/><Relationship Id="rId4" Type="http://schemas.openxmlformats.org/officeDocument/2006/relationships/hyperlink" Target="https://pgconf.ru/201911/264095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patialreference.org/ref/epsg/4326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lui@fors.ru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hyperlink" Target="http://lui.fors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52399" y="3417065"/>
            <a:ext cx="8991601" cy="1327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ru-RU" sz="1600" u="sng" dirty="0">
                <a:solidFill>
                  <a:schemeClr val="bg2">
                    <a:lumMod val="50000"/>
                  </a:schemeClr>
                </a:solidFill>
              </a:rPr>
              <a:t>ООО «ФОРС Телеком»</a:t>
            </a:r>
            <a:endParaRPr lang="en-US" sz="1600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fors.ru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					  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Александр Любушкин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.fors.ru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				    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Рустам Абдрахимов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1206928"/>
            <a:ext cx="8991600" cy="111824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Опыт применения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LUI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и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Postgres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в создании системы аналитической отчётности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1BF29D-F096-4272-A763-451672C11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29" y="2347831"/>
            <a:ext cx="2957400" cy="9409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12ACBB-EE04-4668-8924-884B80FA3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10" y="398666"/>
            <a:ext cx="2302451" cy="5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/>
                </a:solidFill>
              </a:rPr>
              <a:t>Статистические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929" y="519800"/>
            <a:ext cx="2307096" cy="4391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Миграция 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Oracle-&gt;Postgres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7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508" y="5700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Oracle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9922" y="566356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650527" y="552451"/>
            <a:ext cx="951710" cy="374858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миграция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/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/>
                </a:solidFill>
              </a:rPr>
              <a:t>сбора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7623" y="399466"/>
            <a:ext cx="5771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chemeClr val="bg2">
                    <a:lumMod val="50000"/>
                  </a:schemeClr>
                </a:solidFill>
              </a:rPr>
              <a:t>Цели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1 Выполнить перенос структур данных и самих данных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как можно быстрее для обеспечения разработки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системы аналитических отчётов в условиях близких к реальной эксплуатации.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 Получить генератор скриптов для итеративного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многократного применения</a:t>
            </a:r>
          </a:p>
          <a:p>
            <a:endParaRPr lang="ru-RU" sz="1200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bg2">
                    <a:lumMod val="50000"/>
                  </a:schemeClr>
                </a:solidFill>
              </a:rPr>
              <a:t>Средства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: LUI4ORA2PG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3"/>
              </a:rPr>
              <a:t>https</a:t>
            </a:r>
            <a:r>
              <a:rPr lang="ru-RU" sz="1200" u="sng" dirty="0">
                <a:hlinkClick r:id="rId3"/>
              </a:rPr>
              <a:t>://</a:t>
            </a:r>
            <a:r>
              <a:rPr lang="en-US" sz="1200" u="sng" dirty="0">
                <a:hlinkClick r:id="rId3"/>
              </a:rPr>
              <a:t>pgconf</a:t>
            </a:r>
            <a:r>
              <a:rPr lang="ru-RU" sz="1200" u="sng" dirty="0">
                <a:hlinkClick r:id="rId3"/>
              </a:rPr>
              <a:t>.</a:t>
            </a:r>
            <a:r>
              <a:rPr lang="en-US" sz="1200" u="sng" dirty="0">
                <a:hlinkClick r:id="rId3"/>
              </a:rPr>
              <a:t>ru</a:t>
            </a:r>
            <a:r>
              <a:rPr lang="ru-RU" sz="1200" u="sng" dirty="0">
                <a:hlinkClick r:id="rId3"/>
              </a:rPr>
              <a:t>/2021/288310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311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Блок-схема: альтернативный процесс 152"/>
          <p:cNvSpPr/>
          <p:nvPr/>
        </p:nvSpPr>
        <p:spPr>
          <a:xfrm>
            <a:off x="5449087" y="2961334"/>
            <a:ext cx="2781605" cy="1746991"/>
          </a:xfrm>
          <a:prstGeom prst="flowChartAlternateProcess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9" name="Блок-схема: альтернативный процесс 148"/>
          <p:cNvSpPr/>
          <p:nvPr/>
        </p:nvSpPr>
        <p:spPr>
          <a:xfrm>
            <a:off x="5296687" y="2808934"/>
            <a:ext cx="2781605" cy="174699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8" name="Блок-схема: альтернативный процесс 147"/>
          <p:cNvSpPr/>
          <p:nvPr/>
        </p:nvSpPr>
        <p:spPr>
          <a:xfrm>
            <a:off x="5144287" y="2656534"/>
            <a:ext cx="2781605" cy="174699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7" name="Блок-схема: альтернативный процесс 146"/>
          <p:cNvSpPr/>
          <p:nvPr/>
        </p:nvSpPr>
        <p:spPr>
          <a:xfrm>
            <a:off x="4991887" y="2504134"/>
            <a:ext cx="2781605" cy="174699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Этапы миграции</a:t>
            </a:r>
          </a:p>
        </p:txBody>
      </p:sp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/>
                </a:solidFill>
              </a:rPr>
              <a:t>Статистические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929" y="519800"/>
            <a:ext cx="2307096" cy="4391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Миграция 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Oracle-&gt;Postgres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8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508" y="5700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Oracle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9922" y="566356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650527" y="552451"/>
            <a:ext cx="951710" cy="374858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миграция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/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/>
                </a:solidFill>
              </a:rPr>
              <a:t>сбора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7623" y="399466"/>
            <a:ext cx="5101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chemeClr val="bg2">
                    <a:lumMod val="50000"/>
                  </a:schemeClr>
                </a:solidFill>
              </a:rPr>
              <a:t>Цели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1 Выполнить перенос структур данных и самих данных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как можно быстрее для обеспечения разработки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системы аналитических отчётов в условиях реальной эксплуатации.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 Получить генератор скриптов для итеративного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многократного применения</a:t>
            </a:r>
          </a:p>
          <a:p>
            <a:endParaRPr lang="ru-RU" sz="1200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bg2">
                    <a:lumMod val="50000"/>
                  </a:schemeClr>
                </a:solidFill>
              </a:rPr>
              <a:t>Средства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: LUI4ORA2PG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0" name="Блок-схема: альтернативный процесс 119"/>
          <p:cNvSpPr/>
          <p:nvPr/>
        </p:nvSpPr>
        <p:spPr>
          <a:xfrm>
            <a:off x="427421" y="2773955"/>
            <a:ext cx="1296144" cy="76867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Объект проекта</a:t>
            </a:r>
          </a:p>
        </p:txBody>
      </p:sp>
      <p:sp>
        <p:nvSpPr>
          <p:cNvPr id="121" name="Блок-схема: альтернативный процесс 120"/>
          <p:cNvSpPr/>
          <p:nvPr/>
        </p:nvSpPr>
        <p:spPr>
          <a:xfrm>
            <a:off x="579821" y="2926355"/>
            <a:ext cx="1296144" cy="76867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Объект проекта</a:t>
            </a:r>
          </a:p>
        </p:txBody>
      </p:sp>
      <p:sp>
        <p:nvSpPr>
          <p:cNvPr id="122" name="Блок-схема: альтернативный процесс 121"/>
          <p:cNvSpPr/>
          <p:nvPr/>
        </p:nvSpPr>
        <p:spPr>
          <a:xfrm>
            <a:off x="732221" y="3078755"/>
            <a:ext cx="1296144" cy="76867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Модель объекта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Oracle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58898" y="2043219"/>
            <a:ext cx="603730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252099" y="2504135"/>
            <a:ext cx="2705906" cy="174699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0" bIns="36000" rtlCol="0" anchor="b" anchorCtr="0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Подготовка к автомиграции</a:t>
            </a:r>
          </a:p>
        </p:txBody>
      </p:sp>
      <p:grpSp>
        <p:nvGrpSpPr>
          <p:cNvPr id="125" name="Группа 124"/>
          <p:cNvGrpSpPr/>
          <p:nvPr/>
        </p:nvGrpSpPr>
        <p:grpSpPr>
          <a:xfrm>
            <a:off x="3220435" y="4361904"/>
            <a:ext cx="340743" cy="549219"/>
            <a:chOff x="5357003" y="2932977"/>
            <a:chExt cx="340743" cy="549219"/>
          </a:xfrm>
        </p:grpSpPr>
        <p:sp>
          <p:nvSpPr>
            <p:cNvPr id="126" name="Блок-схема: узел 125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27" name="Прямая соединительная линия 126"/>
            <p:cNvCxnSpPr>
              <a:stCxn id="126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130"/>
          <p:cNvGrpSpPr/>
          <p:nvPr/>
        </p:nvGrpSpPr>
        <p:grpSpPr>
          <a:xfrm>
            <a:off x="3731513" y="4400464"/>
            <a:ext cx="340743" cy="549219"/>
            <a:chOff x="5357003" y="2932977"/>
            <a:chExt cx="340743" cy="549219"/>
          </a:xfrm>
        </p:grpSpPr>
        <p:sp>
          <p:nvSpPr>
            <p:cNvPr id="132" name="Блок-схема: узел 131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133" name="Прямая соединительная линия 132"/>
            <p:cNvCxnSpPr>
              <a:stCxn id="132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Прямая со стрелкой 136"/>
          <p:cNvCxnSpPr/>
          <p:nvPr/>
        </p:nvCxnSpPr>
        <p:spPr>
          <a:xfrm flipH="1" flipV="1">
            <a:off x="2028365" y="3847433"/>
            <a:ext cx="1114885" cy="770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Блок-схема: альтернативный процесс 137"/>
          <p:cNvSpPr/>
          <p:nvPr/>
        </p:nvSpPr>
        <p:spPr>
          <a:xfrm>
            <a:off x="5058659" y="2903123"/>
            <a:ext cx="1296144" cy="76867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Объект проекта</a:t>
            </a:r>
          </a:p>
        </p:txBody>
      </p:sp>
      <p:sp>
        <p:nvSpPr>
          <p:cNvPr id="139" name="Блок-схема: альтернативный процесс 138"/>
          <p:cNvSpPr/>
          <p:nvPr/>
        </p:nvSpPr>
        <p:spPr>
          <a:xfrm>
            <a:off x="5211059" y="3055523"/>
            <a:ext cx="1296144" cy="76867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Объект проекта</a:t>
            </a:r>
          </a:p>
        </p:txBody>
      </p:sp>
      <p:sp>
        <p:nvSpPr>
          <p:cNvPr id="140" name="Блок-схема: альтернативный процесс 139"/>
          <p:cNvSpPr/>
          <p:nvPr/>
        </p:nvSpPr>
        <p:spPr>
          <a:xfrm>
            <a:off x="5363459" y="3207923"/>
            <a:ext cx="1296144" cy="76867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Модель объекта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42" name="Стрелка вправо 141"/>
          <p:cNvSpPr/>
          <p:nvPr/>
        </p:nvSpPr>
        <p:spPr>
          <a:xfrm>
            <a:off x="3110405" y="2983797"/>
            <a:ext cx="1620532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Автомиграция</a:t>
            </a: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21" y="2532823"/>
            <a:ext cx="883200" cy="50802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Стрелка вправо 144"/>
          <p:cNvSpPr/>
          <p:nvPr/>
        </p:nvSpPr>
        <p:spPr>
          <a:xfrm>
            <a:off x="3106034" y="3491818"/>
            <a:ext cx="1620532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Вручную</a:t>
            </a:r>
          </a:p>
        </p:txBody>
      </p:sp>
      <p:cxnSp>
        <p:nvCxnSpPr>
          <p:cNvPr id="146" name="Прямая со стрелкой 145"/>
          <p:cNvCxnSpPr/>
          <p:nvPr/>
        </p:nvCxnSpPr>
        <p:spPr>
          <a:xfrm flipH="1" flipV="1">
            <a:off x="3848542" y="3850608"/>
            <a:ext cx="196308" cy="751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Блок-схема: документ 149"/>
          <p:cNvSpPr/>
          <p:nvPr/>
        </p:nvSpPr>
        <p:spPr>
          <a:xfrm>
            <a:off x="6058653" y="1515423"/>
            <a:ext cx="952872" cy="711159"/>
          </a:xfrm>
          <a:prstGeom prst="flowChartDocumen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Скрипт для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5175" y="222658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393014" y="4155321"/>
            <a:ext cx="888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индексы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043393" y="3976601"/>
            <a:ext cx="895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таблицы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5706731" y="4310928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данные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5859131" y="4463328"/>
            <a:ext cx="922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триггеры</a:t>
            </a:r>
          </a:p>
        </p:txBody>
      </p:sp>
      <p:cxnSp>
        <p:nvCxnSpPr>
          <p:cNvPr id="155" name="Прямая со стрелкой 154"/>
          <p:cNvCxnSpPr/>
          <p:nvPr/>
        </p:nvCxnSpPr>
        <p:spPr>
          <a:xfrm flipV="1">
            <a:off x="5540328" y="2181979"/>
            <a:ext cx="712277" cy="74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flipV="1">
            <a:off x="5692728" y="2223259"/>
            <a:ext cx="685396" cy="855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40" idx="0"/>
            <a:endCxn id="150" idx="2"/>
          </p:cNvCxnSpPr>
          <p:nvPr/>
        </p:nvCxnSpPr>
        <p:spPr>
          <a:xfrm flipV="1">
            <a:off x="6011531" y="2179566"/>
            <a:ext cx="523558" cy="1028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Прямоугольник 157"/>
          <p:cNvSpPr/>
          <p:nvPr/>
        </p:nvSpPr>
        <p:spPr>
          <a:xfrm>
            <a:off x="117420" y="2259432"/>
            <a:ext cx="8233624" cy="259117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" rIns="0" bIns="36000" rtlCol="0" anchor="b" anchorCtr="0"/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Хранится в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79936" y="2209454"/>
            <a:ext cx="2687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Проект миграции 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447108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/>
                </a:solidFill>
              </a:rPr>
              <a:t>Статистические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929" y="519800"/>
            <a:ext cx="2307096" cy="4391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Миграция 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Oracle-&gt;Postgres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9</a:t>
              </a:r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5508" y="5700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Oracle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9922" y="566356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650527" y="552451"/>
            <a:ext cx="951710" cy="374858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миграция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/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/>
                </a:solidFill>
              </a:rPr>
              <a:t>сбора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57623" y="399466"/>
            <a:ext cx="51019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u="sng" dirty="0">
                <a:solidFill>
                  <a:schemeClr val="bg2">
                    <a:lumMod val="50000"/>
                  </a:schemeClr>
                </a:solidFill>
              </a:rPr>
              <a:t>Цели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: 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1 Выполнить перенос структур данных и самих данных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как можно быстрее для обеспечения разработки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системы аналитических отчётов в условиях реальной эксплуатации.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 Получить генератор скриптов для итеративного </a:t>
            </a:r>
          </a:p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многократного применения</a:t>
            </a:r>
          </a:p>
          <a:p>
            <a:endParaRPr lang="ru-RU" sz="1200" u="sng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200" u="sng" dirty="0">
                <a:solidFill>
                  <a:schemeClr val="bg2">
                    <a:lumMod val="50000"/>
                  </a:schemeClr>
                </a:solidFill>
              </a:rPr>
              <a:t>Средства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: LUI4ORA2PG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3" name="Заголовок 5"/>
          <p:cNvSpPr txBox="1">
            <a:spLocks/>
          </p:cNvSpPr>
          <p:nvPr/>
        </p:nvSpPr>
        <p:spPr>
          <a:xfrm>
            <a:off x="117419" y="2164272"/>
            <a:ext cx="5504705" cy="2791915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ru-RU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 b="1" spc="-100" baseline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 Миграция данных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 их структур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Таблицы – ключи – индексы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о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граничения целостности и др.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Домены и типы данных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Данные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 Миграция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программ на языках СУБД 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Oracle</a:t>
            </a:r>
            <a:endParaRPr lang="ru-RU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SQL (Oracle) -&gt; SQL (Postgres)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PL/SQL(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)-&gt;PL/pgSQL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(Postgres)</a:t>
            </a:r>
            <a:endParaRPr lang="ru-RU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 Миграция программ на иных языках</a:t>
            </a:r>
            <a:endParaRPr lang="en-US" sz="11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Интерфейс пользователя</a:t>
            </a:r>
          </a:p>
        </p:txBody>
      </p:sp>
      <p:sp>
        <p:nvSpPr>
          <p:cNvPr id="104" name="Заголовок 5"/>
          <p:cNvSpPr txBox="1">
            <a:spLocks/>
          </p:cNvSpPr>
          <p:nvPr/>
        </p:nvSpPr>
        <p:spPr>
          <a:xfrm>
            <a:off x="5522118" y="2052912"/>
            <a:ext cx="2393067" cy="303480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/>
          <a:lstStyle>
            <a:defPPr>
              <a:defRPr lang="ru-RU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 b="1" spc="-100" baseline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ru-RU" sz="1400" b="0" dirty="0">
                <a:solidFill>
                  <a:schemeClr val="bg2">
                    <a:lumMod val="50000"/>
                  </a:schemeClr>
                </a:solidFill>
              </a:rPr>
              <a:t>        </a:t>
            </a:r>
            <a:r>
              <a:rPr lang="en-US" sz="1400" b="0" dirty="0">
                <a:solidFill>
                  <a:schemeClr val="bg2">
                    <a:lumMod val="50000"/>
                  </a:schemeClr>
                </a:solidFill>
              </a:rPr>
              <a:t>% </a:t>
            </a:r>
            <a:r>
              <a:rPr lang="ru-RU" sz="1400" b="0" dirty="0">
                <a:solidFill>
                  <a:schemeClr val="bg2">
                    <a:lumMod val="50000"/>
                  </a:schemeClr>
                </a:solidFill>
              </a:rPr>
              <a:t>ручного труда</a:t>
            </a:r>
            <a:endParaRPr lang="en-US" sz="1400" b="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322595" y="2553259"/>
            <a:ext cx="615460" cy="620249"/>
            <a:chOff x="7023000" y="2409545"/>
            <a:chExt cx="793360" cy="797493"/>
          </a:xfrm>
        </p:grpSpPr>
        <p:sp>
          <p:nvSpPr>
            <p:cNvPr id="105" name="Пирог 2"/>
            <p:cNvSpPr/>
            <p:nvPr/>
          </p:nvSpPr>
          <p:spPr>
            <a:xfrm>
              <a:off x="7023000" y="2425381"/>
              <a:ext cx="793360" cy="775219"/>
            </a:xfrm>
            <a:prstGeom prst="pie">
              <a:avLst>
                <a:gd name="adj1" fmla="val 8454358"/>
                <a:gd name="adj2" fmla="val 9799671"/>
              </a:avLst>
            </a:prstGeom>
            <a:solidFill>
              <a:srgbClr val="F73515">
                <a:alpha val="42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549A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023001" y="2409545"/>
              <a:ext cx="793359" cy="797493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549A"/>
                </a:solidFill>
              </a:endParaRPr>
            </a:p>
          </p:txBody>
        </p:sp>
      </p:grpSp>
      <p:sp>
        <p:nvSpPr>
          <p:cNvPr id="111" name="Овал 110"/>
          <p:cNvSpPr/>
          <p:nvPr/>
        </p:nvSpPr>
        <p:spPr>
          <a:xfrm>
            <a:off x="5585037" y="2108752"/>
            <a:ext cx="225585" cy="222296"/>
          </a:xfrm>
          <a:prstGeom prst="ellipse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49A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74929" y="3383568"/>
            <a:ext cx="7884603" cy="2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V="1">
            <a:off x="174929" y="4334841"/>
            <a:ext cx="7884603" cy="9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6339845" y="3551249"/>
            <a:ext cx="615459" cy="621509"/>
            <a:chOff x="6339845" y="3286929"/>
            <a:chExt cx="615459" cy="621509"/>
          </a:xfrm>
        </p:grpSpPr>
        <p:sp>
          <p:nvSpPr>
            <p:cNvPr id="114" name="Пирог 2"/>
            <p:cNvSpPr/>
            <p:nvPr/>
          </p:nvSpPr>
          <p:spPr>
            <a:xfrm rot="13740741">
              <a:off x="6339844" y="3299245"/>
              <a:ext cx="615460" cy="602925"/>
            </a:xfrm>
            <a:prstGeom prst="pie">
              <a:avLst>
                <a:gd name="adj1" fmla="val 8454358"/>
                <a:gd name="adj2" fmla="val 1916280"/>
              </a:avLst>
            </a:prstGeom>
            <a:solidFill>
              <a:srgbClr val="F73515">
                <a:alpha val="42000"/>
              </a:srgb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549A"/>
                </a:solidFill>
              </a:endParaRPr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6339845" y="3286929"/>
              <a:ext cx="615459" cy="620249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00549A"/>
                </a:solidFill>
              </a:endParaRPr>
            </a:p>
          </p:txBody>
        </p:sp>
      </p:grpSp>
      <p:sp>
        <p:nvSpPr>
          <p:cNvPr id="118" name="Пирог 2"/>
          <p:cNvSpPr/>
          <p:nvPr/>
        </p:nvSpPr>
        <p:spPr>
          <a:xfrm rot="13740741">
            <a:off x="6339844" y="4391956"/>
            <a:ext cx="615460" cy="602925"/>
          </a:xfrm>
          <a:prstGeom prst="pie">
            <a:avLst>
              <a:gd name="adj1" fmla="val 7082237"/>
              <a:gd name="adj2" fmla="val 6669830"/>
            </a:avLst>
          </a:prstGeom>
          <a:solidFill>
            <a:srgbClr val="F73515">
              <a:alpha val="42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49A"/>
              </a:solidFill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6339845" y="4379640"/>
            <a:ext cx="615459" cy="620249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5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5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1909009" y="759059"/>
            <a:ext cx="6905382" cy="234250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 rot="10800000">
            <a:off x="6603328" y="2868561"/>
            <a:ext cx="1405046" cy="2109020"/>
          </a:xfrm>
          <a:prstGeom prst="wedgeRoundRectCallout">
            <a:avLst>
              <a:gd name="adj1" fmla="val 6828"/>
              <a:gd name="adj2" fmla="val 60053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255947" y="1850453"/>
            <a:ext cx="1537755" cy="867771"/>
          </a:xfrm>
          <a:prstGeom prst="rect">
            <a:avLst/>
          </a:prstGeom>
          <a:solidFill>
            <a:srgbClr val="00579E">
              <a:alpha val="1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Сервер визуализации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481034" y="1850452"/>
            <a:ext cx="1590140" cy="867771"/>
          </a:xfrm>
          <a:prstGeom prst="rect">
            <a:avLst/>
          </a:prstGeom>
          <a:solidFill>
            <a:srgbClr val="00579E">
              <a:alpha val="1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Сервер приложений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159938" y="1733756"/>
            <a:ext cx="1010313" cy="930177"/>
            <a:chOff x="2841758" y="525635"/>
            <a:chExt cx="1010313" cy="930177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841758" y="798708"/>
              <a:ext cx="1010313" cy="657104"/>
              <a:chOff x="3465994" y="1263086"/>
              <a:chExt cx="331787" cy="241300"/>
            </a:xfrm>
            <a:solidFill>
              <a:schemeClr val="bg2">
                <a:lumMod val="75000"/>
              </a:schemeClr>
            </a:solidFill>
          </p:grpSpPr>
          <p:sp>
            <p:nvSpPr>
              <p:cNvPr id="40" name="Rectangle 2"/>
              <p:cNvSpPr>
                <a:spLocks noChangeArrowheads="1"/>
              </p:cNvSpPr>
              <p:nvPr/>
            </p:nvSpPr>
            <p:spPr bwMode="auto">
              <a:xfrm>
                <a:off x="3518381" y="1263086"/>
                <a:ext cx="228600" cy="160338"/>
              </a:xfrm>
              <a:prstGeom prst="rect">
                <a:avLst/>
              </a:prstGeom>
              <a:grpFill/>
              <a:ln w="25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1" name="Freeform 3"/>
              <p:cNvSpPr>
                <a:spLocks/>
              </p:cNvSpPr>
              <p:nvPr/>
            </p:nvSpPr>
            <p:spPr bwMode="auto">
              <a:xfrm>
                <a:off x="3465994" y="1431361"/>
                <a:ext cx="331787" cy="53975"/>
              </a:xfrm>
              <a:custGeom>
                <a:avLst/>
                <a:gdLst>
                  <a:gd name="T0" fmla="*/ 123 w 807"/>
                  <a:gd name="T1" fmla="*/ 0 h 131"/>
                  <a:gd name="T2" fmla="*/ 0 w 807"/>
                  <a:gd name="T3" fmla="*/ 131 h 131"/>
                  <a:gd name="T4" fmla="*/ 807 w 807"/>
                  <a:gd name="T5" fmla="*/ 131 h 131"/>
                  <a:gd name="T6" fmla="*/ 684 w 807"/>
                  <a:gd name="T7" fmla="*/ 0 h 131"/>
                  <a:gd name="T8" fmla="*/ 123 w 807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7" h="131">
                    <a:moveTo>
                      <a:pt x="123" y="0"/>
                    </a:moveTo>
                    <a:lnTo>
                      <a:pt x="0" y="131"/>
                    </a:lnTo>
                    <a:lnTo>
                      <a:pt x="807" y="131"/>
                    </a:lnTo>
                    <a:lnTo>
                      <a:pt x="684" y="0"/>
                    </a:lnTo>
                    <a:lnTo>
                      <a:pt x="123" y="0"/>
                    </a:lnTo>
                    <a:close/>
                  </a:path>
                </a:pathLst>
              </a:custGeom>
              <a:grp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2" name="Rectangle 4"/>
              <p:cNvSpPr>
                <a:spLocks noChangeArrowheads="1"/>
              </p:cNvSpPr>
              <p:nvPr/>
            </p:nvSpPr>
            <p:spPr bwMode="auto">
              <a:xfrm>
                <a:off x="3465994" y="1485336"/>
                <a:ext cx="331787" cy="19050"/>
              </a:xfrm>
              <a:prstGeom prst="rect">
                <a:avLst/>
              </a:prstGeom>
              <a:grpFill/>
              <a:ln w="25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Rectangle 5"/>
              <p:cNvSpPr>
                <a:spLocks noChangeArrowheads="1"/>
              </p:cNvSpPr>
              <p:nvPr/>
            </p:nvSpPr>
            <p:spPr bwMode="auto">
              <a:xfrm>
                <a:off x="3531081" y="1278961"/>
                <a:ext cx="203200" cy="125413"/>
              </a:xfrm>
              <a:prstGeom prst="rect">
                <a:avLst/>
              </a:prstGeom>
              <a:grpFill/>
              <a:ln w="254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Freeform 6"/>
              <p:cNvSpPr>
                <a:spLocks/>
              </p:cNvSpPr>
              <p:nvPr/>
            </p:nvSpPr>
            <p:spPr bwMode="auto">
              <a:xfrm>
                <a:off x="3510444" y="1436124"/>
                <a:ext cx="242887" cy="6350"/>
              </a:xfrm>
              <a:custGeom>
                <a:avLst/>
                <a:gdLst>
                  <a:gd name="T0" fmla="*/ 13 w 591"/>
                  <a:gd name="T1" fmla="*/ 0 h 16"/>
                  <a:gd name="T2" fmla="*/ 0 w 591"/>
                  <a:gd name="T3" fmla="*/ 16 h 16"/>
                  <a:gd name="T4" fmla="*/ 591 w 591"/>
                  <a:gd name="T5" fmla="*/ 16 h 16"/>
                  <a:gd name="T6" fmla="*/ 574 w 591"/>
                  <a:gd name="T7" fmla="*/ 0 h 16"/>
                  <a:gd name="T8" fmla="*/ 13 w 59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1" h="16">
                    <a:moveTo>
                      <a:pt x="13" y="0"/>
                    </a:moveTo>
                    <a:lnTo>
                      <a:pt x="0" y="16"/>
                    </a:lnTo>
                    <a:lnTo>
                      <a:pt x="591" y="16"/>
                    </a:lnTo>
                    <a:lnTo>
                      <a:pt x="574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Freeform 7"/>
              <p:cNvSpPr>
                <a:spLocks/>
              </p:cNvSpPr>
              <p:nvPr/>
            </p:nvSpPr>
            <p:spPr bwMode="auto">
              <a:xfrm>
                <a:off x="3556481" y="1466286"/>
                <a:ext cx="152400" cy="6350"/>
              </a:xfrm>
              <a:custGeom>
                <a:avLst/>
                <a:gdLst>
                  <a:gd name="T0" fmla="*/ 13 w 369"/>
                  <a:gd name="T1" fmla="*/ 0 h 16"/>
                  <a:gd name="T2" fmla="*/ 0 w 369"/>
                  <a:gd name="T3" fmla="*/ 16 h 16"/>
                  <a:gd name="T4" fmla="*/ 369 w 369"/>
                  <a:gd name="T5" fmla="*/ 16 h 16"/>
                  <a:gd name="T6" fmla="*/ 356 w 369"/>
                  <a:gd name="T7" fmla="*/ 0 h 16"/>
                  <a:gd name="T8" fmla="*/ 13 w 36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16">
                    <a:moveTo>
                      <a:pt x="13" y="0"/>
                    </a:moveTo>
                    <a:lnTo>
                      <a:pt x="0" y="16"/>
                    </a:lnTo>
                    <a:lnTo>
                      <a:pt x="369" y="16"/>
                    </a:lnTo>
                    <a:lnTo>
                      <a:pt x="356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Freeform 8"/>
              <p:cNvSpPr>
                <a:spLocks/>
              </p:cNvSpPr>
              <p:nvPr/>
            </p:nvSpPr>
            <p:spPr bwMode="auto">
              <a:xfrm>
                <a:off x="3502506" y="1447236"/>
                <a:ext cx="260350" cy="6350"/>
              </a:xfrm>
              <a:custGeom>
                <a:avLst/>
                <a:gdLst>
                  <a:gd name="T0" fmla="*/ 17 w 633"/>
                  <a:gd name="T1" fmla="*/ 0 h 17"/>
                  <a:gd name="T2" fmla="*/ 0 w 633"/>
                  <a:gd name="T3" fmla="*/ 17 h 17"/>
                  <a:gd name="T4" fmla="*/ 633 w 633"/>
                  <a:gd name="T5" fmla="*/ 17 h 17"/>
                  <a:gd name="T6" fmla="*/ 616 w 633"/>
                  <a:gd name="T7" fmla="*/ 0 h 17"/>
                  <a:gd name="T8" fmla="*/ 17 w 633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3" h="17">
                    <a:moveTo>
                      <a:pt x="17" y="0"/>
                    </a:moveTo>
                    <a:lnTo>
                      <a:pt x="0" y="17"/>
                    </a:lnTo>
                    <a:lnTo>
                      <a:pt x="633" y="17"/>
                    </a:lnTo>
                    <a:lnTo>
                      <a:pt x="616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3492981" y="1456761"/>
                <a:ext cx="277813" cy="6350"/>
              </a:xfrm>
              <a:custGeom>
                <a:avLst/>
                <a:gdLst>
                  <a:gd name="T0" fmla="*/ 17 w 675"/>
                  <a:gd name="T1" fmla="*/ 0 h 16"/>
                  <a:gd name="T2" fmla="*/ 0 w 675"/>
                  <a:gd name="T3" fmla="*/ 16 h 16"/>
                  <a:gd name="T4" fmla="*/ 675 w 675"/>
                  <a:gd name="T5" fmla="*/ 16 h 16"/>
                  <a:gd name="T6" fmla="*/ 658 w 675"/>
                  <a:gd name="T7" fmla="*/ 0 h 16"/>
                  <a:gd name="T8" fmla="*/ 17 w 67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5" h="16">
                    <a:moveTo>
                      <a:pt x="17" y="0"/>
                    </a:moveTo>
                    <a:lnTo>
                      <a:pt x="0" y="16"/>
                    </a:lnTo>
                    <a:lnTo>
                      <a:pt x="675" y="16"/>
                    </a:lnTo>
                    <a:lnTo>
                      <a:pt x="658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254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901515" y="525635"/>
              <a:ext cx="9157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2">
                      <a:lumMod val="50000"/>
                    </a:schemeClr>
                  </a:solidFill>
                </a:rPr>
                <a:t>Браузер</a:t>
              </a:r>
            </a:p>
          </p:txBody>
        </p:sp>
      </p:grpSp>
      <p:sp>
        <p:nvSpPr>
          <p:cNvPr id="48" name="Блок-схема: магнитный диск 47"/>
          <p:cNvSpPr/>
          <p:nvPr/>
        </p:nvSpPr>
        <p:spPr>
          <a:xfrm>
            <a:off x="6715951" y="1854031"/>
            <a:ext cx="935664" cy="792952"/>
          </a:xfrm>
          <a:prstGeom prst="flowChartMagneticDisk">
            <a:avLst/>
          </a:prstGeom>
          <a:solidFill>
            <a:srgbClr val="00579E">
              <a:alpha val="10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Postgres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3797574" y="2151029"/>
            <a:ext cx="683459" cy="319393"/>
          </a:xfrm>
          <a:prstGeom prst="left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xml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0" name="Двойная стрелка влево/вправо 49"/>
          <p:cNvSpPr/>
          <p:nvPr/>
        </p:nvSpPr>
        <p:spPr>
          <a:xfrm>
            <a:off x="6081584" y="2154994"/>
            <a:ext cx="617280" cy="315428"/>
          </a:xfrm>
          <a:prstGeom prst="leftRightArrow">
            <a:avLst>
              <a:gd name="adj1" fmla="val 50000"/>
              <a:gd name="adj2" fmla="val 4513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jdbc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1" name="Двойная стрелка влево/вправо 50"/>
          <p:cNvSpPr/>
          <p:nvPr/>
        </p:nvSpPr>
        <p:spPr>
          <a:xfrm>
            <a:off x="1088075" y="2144690"/>
            <a:ext cx="1150786" cy="325731"/>
          </a:xfrm>
          <a:prstGeom prst="leftRightArrow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http</a:t>
            </a:r>
            <a:endParaRPr lang="ru-RU" sz="1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7169" y="1221573"/>
            <a:ext cx="2759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Web-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сервер</a:t>
            </a:r>
          </a:p>
          <a:p>
            <a:pPr>
              <a:buClr>
                <a:schemeClr val="accent6"/>
              </a:buClr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Настраиваемые стили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82008" y="1125925"/>
            <a:ext cx="2628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Выполнение приложений</a:t>
            </a:r>
          </a:p>
          <a:p>
            <a:pPr>
              <a:buClr>
                <a:schemeClr val="accent6"/>
              </a:buClr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Интеграция с внешними системами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662026" y="1704434"/>
            <a:ext cx="1311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Хранение шаблонов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моделей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отчётов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09009" y="795063"/>
            <a:ext cx="3415133" cy="2945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LUI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6" name="Блок-схема: магнитный диск 55"/>
          <p:cNvSpPr/>
          <p:nvPr/>
        </p:nvSpPr>
        <p:spPr>
          <a:xfrm>
            <a:off x="4438622" y="3860609"/>
            <a:ext cx="1612873" cy="1047060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Статистические данные</a:t>
            </a:r>
          </a:p>
          <a:p>
            <a:pPr algn="ctr"/>
            <a:r>
              <a:rPr lang="en-US" strike="sngStrike" dirty="0">
                <a:solidFill>
                  <a:srgbClr val="FF0000"/>
                </a:solidFill>
              </a:rPr>
              <a:t>Oracle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Postgres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8" name="Двойная стрелка влево/вправо 57"/>
          <p:cNvSpPr/>
          <p:nvPr/>
        </p:nvSpPr>
        <p:spPr>
          <a:xfrm rot="16200000">
            <a:off x="4715164" y="3141955"/>
            <a:ext cx="1121880" cy="315428"/>
          </a:xfrm>
          <a:prstGeom prst="leftRightArrow">
            <a:avLst>
              <a:gd name="adj1" fmla="val 50000"/>
              <a:gd name="adj2" fmla="val 4513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jdbc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ятиугольник 32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Принципиальная схема</a:t>
              </a:r>
            </a:p>
          </p:txBody>
        </p:sp>
        <p:sp>
          <p:nvSpPr>
            <p:cNvPr id="57" name="Пятиугольник 5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</a:t>
              </a:r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0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24" y="3567169"/>
            <a:ext cx="1021659" cy="659984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292" y="4076973"/>
            <a:ext cx="1035696" cy="83708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424" y="2971443"/>
            <a:ext cx="981433" cy="53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8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F94649-7761-4D62-A246-AD9B07DD49B0}"/>
              </a:ext>
            </a:extLst>
          </p:cNvPr>
          <p:cNvSpPr/>
          <p:nvPr/>
        </p:nvSpPr>
        <p:spPr>
          <a:xfrm>
            <a:off x="213064" y="794551"/>
            <a:ext cx="8662298" cy="41700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E46205-188B-4DD4-8CA4-58CD4555C047}"/>
              </a:ext>
            </a:extLst>
          </p:cNvPr>
          <p:cNvSpPr txBox="1"/>
          <p:nvPr/>
        </p:nvSpPr>
        <p:spPr>
          <a:xfrm>
            <a:off x="294138" y="1106189"/>
            <a:ext cx="6572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6. Запрос из структуры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JSON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/>
              <a:t> </a:t>
            </a:r>
            <a:r>
              <a:rPr lang="ru-RU" dirty="0"/>
              <a:t>- по шаблонам из метаданных в базе </a:t>
            </a:r>
            <a:r>
              <a:rPr lang="en-US" dirty="0"/>
              <a:t>LUI</a:t>
            </a:r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E6EF867-B00B-4D5D-9479-1A8BBA5AE78C}"/>
              </a:ext>
            </a:extLst>
          </p:cNvPr>
          <p:cNvGrpSpPr/>
          <p:nvPr/>
        </p:nvGrpSpPr>
        <p:grpSpPr>
          <a:xfrm>
            <a:off x="7628713" y="895269"/>
            <a:ext cx="1079716" cy="629827"/>
            <a:chOff x="7330698" y="873509"/>
            <a:chExt cx="1079716" cy="629827"/>
          </a:xfrm>
        </p:grpSpPr>
        <p:sp>
          <p:nvSpPr>
            <p:cNvPr id="10" name="Блок-схема: магнитный диск 9">
              <a:extLst>
                <a:ext uri="{FF2B5EF4-FFF2-40B4-BE49-F238E27FC236}">
                  <a16:creationId xmlns:a16="http://schemas.microsoft.com/office/drawing/2014/main" id="{754579F1-E306-4609-96F3-D377D5EFAFF2}"/>
                </a:ext>
              </a:extLst>
            </p:cNvPr>
            <p:cNvSpPr/>
            <p:nvPr/>
          </p:nvSpPr>
          <p:spPr>
            <a:xfrm>
              <a:off x="7330698" y="873509"/>
              <a:ext cx="1079716" cy="62982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22CF60-33AD-4971-A31B-066D934D68A6}"/>
                </a:ext>
              </a:extLst>
            </p:cNvPr>
            <p:cNvSpPr txBox="1"/>
            <p:nvPr/>
          </p:nvSpPr>
          <p:spPr>
            <a:xfrm>
              <a:off x="7392692" y="1110712"/>
              <a:ext cx="960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База </a:t>
              </a:r>
              <a:r>
                <a:rPr lang="en-US" dirty="0">
                  <a:solidFill>
                    <a:schemeClr val="bg1"/>
                  </a:solidFill>
                </a:rPr>
                <a:t>LUI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EFEF7FC-CA38-4682-A78F-C353F5838069}"/>
              </a:ext>
            </a:extLst>
          </p:cNvPr>
          <p:cNvSpPr/>
          <p:nvPr/>
        </p:nvSpPr>
        <p:spPr>
          <a:xfrm>
            <a:off x="1146874" y="1680937"/>
            <a:ext cx="6881247" cy="2803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10D5E-A414-4782-A172-A16B1D248239}"/>
              </a:ext>
            </a:extLst>
          </p:cNvPr>
          <p:cNvSpPr txBox="1"/>
          <p:nvPr/>
        </p:nvSpPr>
        <p:spPr>
          <a:xfrm>
            <a:off x="1225125" y="1775850"/>
            <a:ext cx="5397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/>
            <a:r>
              <a:rPr lang="ru-RU" dirty="0"/>
              <a:t>3.	Создание временной таблицы</a:t>
            </a:r>
          </a:p>
          <a:p>
            <a:pPr marL="288000" indent="-288000"/>
            <a:r>
              <a:rPr lang="ru-RU" dirty="0"/>
              <a:t>4.	Заполнение временной таблицы результатами вычислений</a:t>
            </a:r>
            <a:r>
              <a:rPr lang="en-US" dirty="0"/>
              <a:t> </a:t>
            </a:r>
            <a:r>
              <a:rPr lang="ru-RU" dirty="0"/>
              <a:t>с использованием статистических данных – по шаблонам из структуры 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JSON</a:t>
            </a:r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340E3A-3FAC-4C51-B218-4F7B309AE596}"/>
              </a:ext>
            </a:extLst>
          </p:cNvPr>
          <p:cNvGrpSpPr/>
          <p:nvPr/>
        </p:nvGrpSpPr>
        <p:grpSpPr>
          <a:xfrm>
            <a:off x="6785673" y="1804901"/>
            <a:ext cx="1079716" cy="629827"/>
            <a:chOff x="7330698" y="873509"/>
            <a:chExt cx="1079716" cy="629827"/>
          </a:xfrm>
        </p:grpSpPr>
        <p:sp>
          <p:nvSpPr>
            <p:cNvPr id="20" name="Блок-схема: магнитный диск 19">
              <a:extLst>
                <a:ext uri="{FF2B5EF4-FFF2-40B4-BE49-F238E27FC236}">
                  <a16:creationId xmlns:a16="http://schemas.microsoft.com/office/drawing/2014/main" id="{6B1511B4-1D6D-4836-AC6D-03287FA9F15A}"/>
                </a:ext>
              </a:extLst>
            </p:cNvPr>
            <p:cNvSpPr/>
            <p:nvPr/>
          </p:nvSpPr>
          <p:spPr>
            <a:xfrm>
              <a:off x="7330698" y="873509"/>
              <a:ext cx="1079716" cy="629827"/>
            </a:xfrm>
            <a:prstGeom prst="flowChartMagneticDisk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ACBB06-35CE-413E-BD92-4DB18B457233}"/>
                </a:ext>
              </a:extLst>
            </p:cNvPr>
            <p:cNvSpPr txBox="1"/>
            <p:nvPr/>
          </p:nvSpPr>
          <p:spPr>
            <a:xfrm>
              <a:off x="7392692" y="1110712"/>
              <a:ext cx="960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База </a:t>
              </a:r>
              <a:r>
                <a:rPr lang="en-US" dirty="0">
                  <a:solidFill>
                    <a:schemeClr val="bg1"/>
                  </a:solidFill>
                </a:rPr>
                <a:t>Stat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D257660-02BC-4125-B0C6-B6BEAB24644C}"/>
              </a:ext>
            </a:extLst>
          </p:cNvPr>
          <p:cNvSpPr txBox="1"/>
          <p:nvPr/>
        </p:nvSpPr>
        <p:spPr>
          <a:xfrm>
            <a:off x="294138" y="4595050"/>
            <a:ext cx="547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7. Отображение данных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74BA0F-CFDB-47FD-871C-5D4B77A481C8}"/>
              </a:ext>
            </a:extLst>
          </p:cNvPr>
          <p:cNvSpPr txBox="1"/>
          <p:nvPr/>
        </p:nvSpPr>
        <p:spPr>
          <a:xfrm>
            <a:off x="1186626" y="4085527"/>
            <a:ext cx="547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/>
            <a:r>
              <a:rPr lang="ru-RU" dirty="0"/>
              <a:t>5.	Формирование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JSON2</a:t>
            </a:r>
            <a:r>
              <a:rPr lang="ru-RU" dirty="0"/>
              <a:t> из временной таблицы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E519E19-D69A-4A76-9EC7-22E0B324513A}"/>
              </a:ext>
            </a:extLst>
          </p:cNvPr>
          <p:cNvSpPr/>
          <p:nvPr/>
        </p:nvSpPr>
        <p:spPr>
          <a:xfrm>
            <a:off x="2040610" y="2795519"/>
            <a:ext cx="5250962" cy="110582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DF43B27-5BA4-4E9E-853F-F1661633DB8F}"/>
              </a:ext>
            </a:extLst>
          </p:cNvPr>
          <p:cNvGrpSpPr/>
          <p:nvPr/>
        </p:nvGrpSpPr>
        <p:grpSpPr>
          <a:xfrm>
            <a:off x="6023674" y="2914139"/>
            <a:ext cx="1079716" cy="629827"/>
            <a:chOff x="7330698" y="873509"/>
            <a:chExt cx="1079716" cy="629827"/>
          </a:xfrm>
        </p:grpSpPr>
        <p:sp>
          <p:nvSpPr>
            <p:cNvPr id="26" name="Блок-схема: магнитный диск 25">
              <a:extLst>
                <a:ext uri="{FF2B5EF4-FFF2-40B4-BE49-F238E27FC236}">
                  <a16:creationId xmlns:a16="http://schemas.microsoft.com/office/drawing/2014/main" id="{87BF7DE7-2DBE-4D4B-A4EA-00411CE7FA06}"/>
                </a:ext>
              </a:extLst>
            </p:cNvPr>
            <p:cNvSpPr/>
            <p:nvPr/>
          </p:nvSpPr>
          <p:spPr>
            <a:xfrm>
              <a:off x="7330698" y="873509"/>
              <a:ext cx="1079716" cy="629827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21D8C9-46AC-4A06-BB12-3F673A7F0BDC}"/>
                </a:ext>
              </a:extLst>
            </p:cNvPr>
            <p:cNvSpPr txBox="1"/>
            <p:nvPr/>
          </p:nvSpPr>
          <p:spPr>
            <a:xfrm>
              <a:off x="7392692" y="1110712"/>
              <a:ext cx="9608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База </a:t>
              </a:r>
              <a:r>
                <a:rPr lang="en-US" dirty="0">
                  <a:solidFill>
                    <a:schemeClr val="bg1"/>
                  </a:solidFill>
                </a:rPr>
                <a:t>LUI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5244F3E-A32E-4519-AAA5-99EDEA219A4A}"/>
              </a:ext>
            </a:extLst>
          </p:cNvPr>
          <p:cNvSpPr txBox="1"/>
          <p:nvPr/>
        </p:nvSpPr>
        <p:spPr>
          <a:xfrm>
            <a:off x="2136836" y="2819819"/>
            <a:ext cx="418130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600"/>
              </a:spcBef>
            </a:pPr>
            <a:r>
              <a:rPr lang="ru-RU" dirty="0"/>
              <a:t>1.	Выявление необходимых данных</a:t>
            </a:r>
            <a:br>
              <a:rPr lang="ru-RU" dirty="0"/>
            </a:br>
            <a:r>
              <a:rPr lang="ru-RU" dirty="0"/>
              <a:t>для построения аналитического отчёта</a:t>
            </a:r>
          </a:p>
          <a:p>
            <a:pPr marL="216000" indent="-216000">
              <a:spcBef>
                <a:spcPts val="600"/>
              </a:spcBef>
            </a:pPr>
            <a:r>
              <a:rPr lang="ru-RU" dirty="0"/>
              <a:t>2.	Формирование структуры </a:t>
            </a:r>
            <a:r>
              <a:rPr lang="en-US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JSON</a:t>
            </a:r>
            <a:r>
              <a:rPr lang="ru-RU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ru-RU" dirty="0"/>
            </a:br>
            <a:r>
              <a:rPr lang="ru-RU" dirty="0"/>
              <a:t>на основании метаданных в базе </a:t>
            </a:r>
            <a:r>
              <a:rPr lang="en-US" dirty="0"/>
              <a:t>LUI</a:t>
            </a:r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ятиугольник 30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это работает</a:t>
              </a:r>
            </a:p>
          </p:txBody>
        </p:sp>
        <p:sp>
          <p:nvSpPr>
            <p:cNvPr id="32" name="Пятиугольник 31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</a:t>
              </a:r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1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727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5134C-2C09-4706-A425-D073B882E157}"/>
              </a:ext>
            </a:extLst>
          </p:cNvPr>
          <p:cNvSpPr txBox="1"/>
          <p:nvPr/>
        </p:nvSpPr>
        <p:spPr>
          <a:xfrm>
            <a:off x="204186" y="648070"/>
            <a:ext cx="8717872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select </a:t>
            </a:r>
            <a:r>
              <a:rPr lang="en-US" b="1" dirty="0"/>
              <a:t>{</a:t>
            </a:r>
            <a:r>
              <a:rPr lang="en-US" dirty="0">
                <a:solidFill>
                  <a:srgbClr val="FF0000"/>
                </a:solidFill>
                <a:highlight>
                  <a:srgbClr val="FFFFCC"/>
                </a:highlight>
              </a:rPr>
              <a:t>SQL: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  <a:sym typeface="Wingdings" panose="05000000000000000000" pitchFamily="2" charset="2"/>
              </a:rPr>
              <a:t>(LUI) select …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from </a:t>
            </a:r>
            <a:r>
              <a:rPr lang="ru-RU" i="1" dirty="0">
                <a:solidFill>
                  <a:srgbClr val="0070C0"/>
                </a:solidFill>
                <a:highlight>
                  <a:srgbClr val="FFFFCC"/>
                </a:highlight>
              </a:rPr>
              <a:t>метаданные </a:t>
            </a:r>
            <a:r>
              <a:rPr lang="en-US" i="1" dirty="0">
                <a:solidFill>
                  <a:srgbClr val="0070C0"/>
                </a:solidFill>
                <a:highlight>
                  <a:srgbClr val="FFFFCC"/>
                </a:highlight>
              </a:rPr>
              <a:t>LUI</a:t>
            </a:r>
            <a:r>
              <a:rPr lang="en-US" b="1" dirty="0"/>
              <a:t>}</a:t>
            </a:r>
            <a:r>
              <a:rPr lang="en-US" dirty="0">
                <a:solidFill>
                  <a:srgbClr val="7030A0"/>
                </a:solidFill>
              </a:rPr>
              <a:t> from </a:t>
            </a:r>
            <a:r>
              <a:rPr lang="en-US" b="1" dirty="0">
                <a:solidFill>
                  <a:srgbClr val="7030A0"/>
                </a:solidFill>
              </a:rPr>
              <a:t>json_to_recordset</a:t>
            </a:r>
            <a:r>
              <a:rPr lang="en-US" dirty="0">
                <a:solidFill>
                  <a:srgbClr val="7030A0"/>
                </a:solidFill>
              </a:rPr>
              <a:t>('</a:t>
            </a:r>
          </a:p>
          <a:p>
            <a:r>
              <a:rPr lang="en-US" b="1" dirty="0"/>
              <a:t>{</a:t>
            </a:r>
            <a:r>
              <a:rPr lang="en-US" dirty="0">
                <a:solidFill>
                  <a:srgbClr val="FF0000"/>
                </a:solidFill>
              </a:rPr>
              <a:t>PLPGSQL:</a:t>
            </a:r>
            <a:r>
              <a:rPr lang="en-US" dirty="0">
                <a:solidFill>
                  <a:srgbClr val="00B050"/>
                </a:solidFill>
              </a:rPr>
              <a:t>(Stat) declare …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begin</a:t>
            </a:r>
          </a:p>
          <a:p>
            <a:r>
              <a:rPr lang="en-US" dirty="0">
                <a:solidFill>
                  <a:srgbClr val="00B050"/>
                </a:solidFill>
              </a:rPr>
              <a:t>  create temp table temp_data(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-- 3.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создание временной таблицы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…</a:t>
            </a:r>
          </a:p>
          <a:p>
            <a:r>
              <a:rPr lang="en-US" dirty="0">
                <a:solidFill>
                  <a:srgbClr val="00B050"/>
                </a:solidFill>
              </a:rPr>
              <a:t>  ) on commit drop;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живёт до конца транзакции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for rec in (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select * from </a:t>
            </a:r>
            <a:r>
              <a:rPr lang="en-US" b="1" dirty="0">
                <a:solidFill>
                  <a:srgbClr val="00B050"/>
                </a:solidFill>
              </a:rPr>
              <a:t>json_to_recordset</a:t>
            </a:r>
            <a:r>
              <a:rPr lang="en-US" dirty="0">
                <a:solidFill>
                  <a:srgbClr val="00B050"/>
                </a:solidFill>
              </a:rPr>
              <a:t>('</a:t>
            </a:r>
            <a:r>
              <a:rPr lang="en-US" b="1" dirty="0"/>
              <a:t>{</a:t>
            </a:r>
            <a:r>
              <a:rPr lang="en-US" dirty="0">
                <a:solidFill>
                  <a:srgbClr val="FF0000"/>
                </a:solidFill>
                <a:highlight>
                  <a:srgbClr val="FFFFCC"/>
                </a:highlight>
              </a:rPr>
              <a:t>SQL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:(LUI)</a:t>
            </a:r>
          </a:p>
          <a:p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      select </a:t>
            </a:r>
            <a:r>
              <a:rPr lang="en-US" b="1" dirty="0">
                <a:solidFill>
                  <a:srgbClr val="0070C0"/>
                </a:solidFill>
                <a:highlight>
                  <a:srgbClr val="FFFFCC"/>
                </a:highlight>
              </a:rPr>
              <a:t>json_agg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(</a:t>
            </a:r>
            <a:r>
              <a:rPr lang="en-US" b="1" dirty="0">
                <a:solidFill>
                  <a:srgbClr val="0070C0"/>
                </a:solidFill>
                <a:highlight>
                  <a:srgbClr val="FFFFCC"/>
                </a:highlight>
              </a:rPr>
              <a:t>row_to_json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(r)) from (</a:t>
            </a:r>
            <a:r>
              <a:rPr lang="en-US" dirty="0">
                <a:solidFill>
                  <a:srgbClr val="00B050"/>
                </a:solidFill>
                <a:highlight>
                  <a:srgbClr val="FFFFCC"/>
                </a:highlight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-- 2.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Формирование структуры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1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  <a:highlight>
                  <a:srgbClr val="FFFFCC"/>
                </a:highlight>
              </a:rPr>
              <a:t>       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select … from </a:t>
            </a:r>
            <a:r>
              <a:rPr lang="ru-RU" i="1" dirty="0">
                <a:solidFill>
                  <a:srgbClr val="0070C0"/>
                </a:solidFill>
                <a:highlight>
                  <a:srgbClr val="FFFFCC"/>
                </a:highlight>
              </a:rPr>
              <a:t>метаданные </a:t>
            </a:r>
            <a:r>
              <a:rPr lang="en-US" i="1" dirty="0">
                <a:solidFill>
                  <a:srgbClr val="0070C0"/>
                </a:solidFill>
                <a:highlight>
                  <a:srgbClr val="FFFFCC"/>
                </a:highlight>
              </a:rPr>
              <a:t>LUI</a:t>
            </a:r>
            <a:r>
              <a:rPr lang="en-US" dirty="0">
                <a:solidFill>
                  <a:srgbClr val="00B050"/>
                </a:solidFill>
                <a:highlight>
                  <a:srgbClr val="FFFFCC"/>
                </a:highlight>
              </a:rPr>
              <a:t>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-- 1.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Выявление необходимых данных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для построения аналитического отчёта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  <a:highlight>
                  <a:srgbClr val="FFFFCC"/>
                </a:highlight>
              </a:rPr>
              <a:t>     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) r</a:t>
            </a:r>
            <a:r>
              <a:rPr lang="en-US" b="1" dirty="0"/>
              <a:t>}</a:t>
            </a:r>
            <a:r>
              <a:rPr lang="en-US" dirty="0">
                <a:solidFill>
                  <a:srgbClr val="00B050"/>
                </a:solidFill>
              </a:rPr>
              <a:t>'::json) as (…)</a:t>
            </a:r>
          </a:p>
          <a:p>
            <a:r>
              <a:rPr lang="en-US" dirty="0">
                <a:solidFill>
                  <a:srgbClr val="00B050"/>
                </a:solidFill>
              </a:rPr>
              <a:t>  ) loop</a:t>
            </a:r>
          </a:p>
          <a:p>
            <a:r>
              <a:rPr lang="en-US" dirty="0">
                <a:solidFill>
                  <a:srgbClr val="00B050"/>
                </a:solidFill>
              </a:rPr>
              <a:t>    insert into temp_data …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-- 4.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Заполнение временной таблицы результатами вычислений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с использованием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JSON1</a:t>
            </a:r>
          </a:p>
          <a:p>
            <a:r>
              <a:rPr lang="en-US" dirty="0">
                <a:solidFill>
                  <a:srgbClr val="00B050"/>
                </a:solidFill>
              </a:rPr>
              <a:t>  end loop;</a:t>
            </a:r>
          </a:p>
          <a:p>
            <a:r>
              <a:rPr lang="en-US" dirty="0">
                <a:solidFill>
                  <a:srgbClr val="00B050"/>
                </a:solidFill>
              </a:rPr>
              <a:t>  update temp_data …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многопроходное построение вторичных данных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select </a:t>
            </a:r>
            <a:r>
              <a:rPr lang="en-US" b="1" dirty="0">
                <a:solidFill>
                  <a:srgbClr val="00B050"/>
                </a:solidFill>
              </a:rPr>
              <a:t>json_agg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row_to_json</a:t>
            </a:r>
            <a:r>
              <a:rPr lang="en-US" dirty="0">
                <a:solidFill>
                  <a:srgbClr val="00B050"/>
                </a:solidFill>
              </a:rPr>
              <a:t>(t)) into retval from temp_data t;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-- 5.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Формирование структуры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JSON2</a:t>
            </a:r>
          </a:p>
          <a:p>
            <a:r>
              <a:rPr lang="ru-RU" dirty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00B050"/>
                </a:solidFill>
              </a:rPr>
              <a:t>perform set_config('LUI.RETVAL', retval, false);</a:t>
            </a:r>
          </a:p>
          <a:p>
            <a:r>
              <a:rPr lang="en-US" dirty="0">
                <a:solidFill>
                  <a:srgbClr val="00B050"/>
                </a:solidFill>
              </a:rPr>
              <a:t>end;</a:t>
            </a:r>
            <a:r>
              <a:rPr lang="en-US" b="1" dirty="0"/>
              <a:t>}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'::json) as r (…)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-- 6.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Запрос из структуры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en-US" sz="1200" dirty="0">
              <a:solidFill>
                <a:srgbClr val="7030A0"/>
              </a:solidFill>
            </a:endParaRPr>
          </a:p>
          <a:p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это работает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12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024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5134C-2C09-4706-A425-D073B882E157}"/>
              </a:ext>
            </a:extLst>
          </p:cNvPr>
          <p:cNvSpPr txBox="1"/>
          <p:nvPr/>
        </p:nvSpPr>
        <p:spPr>
          <a:xfrm>
            <a:off x="204186" y="648070"/>
            <a:ext cx="8717872" cy="375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select </a:t>
            </a:r>
            <a:r>
              <a:rPr lang="en-US" b="1" dirty="0"/>
              <a:t>{</a:t>
            </a:r>
            <a:r>
              <a:rPr lang="en-US" dirty="0">
                <a:solidFill>
                  <a:srgbClr val="FF0000"/>
                </a:solidFill>
                <a:highlight>
                  <a:srgbClr val="FFFFCC"/>
                </a:highlight>
              </a:rPr>
              <a:t>SQL: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  <a:sym typeface="Wingdings" panose="05000000000000000000" pitchFamily="2" charset="2"/>
              </a:rPr>
              <a:t>(LUI) select …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from </a:t>
            </a:r>
            <a:r>
              <a:rPr lang="ru-RU" i="1" dirty="0">
                <a:solidFill>
                  <a:srgbClr val="0070C0"/>
                </a:solidFill>
                <a:highlight>
                  <a:srgbClr val="FFFFCC"/>
                </a:highlight>
              </a:rPr>
              <a:t>метаданные </a:t>
            </a:r>
            <a:r>
              <a:rPr lang="en-US" i="1" dirty="0">
                <a:solidFill>
                  <a:srgbClr val="0070C0"/>
                </a:solidFill>
                <a:highlight>
                  <a:srgbClr val="FFFFCC"/>
                </a:highlight>
              </a:rPr>
              <a:t>LUI</a:t>
            </a:r>
            <a:r>
              <a:rPr lang="en-US" b="1" dirty="0"/>
              <a:t>}</a:t>
            </a:r>
            <a:r>
              <a:rPr lang="en-US" dirty="0">
                <a:solidFill>
                  <a:srgbClr val="7030A0"/>
                </a:solidFill>
              </a:rPr>
              <a:t> from </a:t>
            </a:r>
            <a:r>
              <a:rPr lang="en-US" b="1" dirty="0">
                <a:solidFill>
                  <a:srgbClr val="7030A0"/>
                </a:solidFill>
              </a:rPr>
              <a:t>json_to_recordset</a:t>
            </a:r>
            <a:r>
              <a:rPr lang="en-US" dirty="0">
                <a:solidFill>
                  <a:srgbClr val="7030A0"/>
                </a:solidFill>
              </a:rPr>
              <a:t>('</a:t>
            </a:r>
          </a:p>
          <a:p>
            <a:r>
              <a:rPr lang="en-US" b="1" dirty="0"/>
              <a:t>{</a:t>
            </a:r>
            <a:r>
              <a:rPr lang="en-US" dirty="0">
                <a:solidFill>
                  <a:srgbClr val="FF0000"/>
                </a:solidFill>
              </a:rPr>
              <a:t>PLPGSQL:</a:t>
            </a:r>
            <a:r>
              <a:rPr lang="en-US" dirty="0">
                <a:solidFill>
                  <a:srgbClr val="00B050"/>
                </a:solidFill>
              </a:rPr>
              <a:t>(Stat) declare …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begin</a:t>
            </a:r>
          </a:p>
          <a:p>
            <a:r>
              <a:rPr lang="en-US" dirty="0">
                <a:solidFill>
                  <a:srgbClr val="00B050"/>
                </a:solidFill>
              </a:rPr>
              <a:t>  create temp table temp_data(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-- 3.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создание временной таблицы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…</a:t>
            </a:r>
          </a:p>
          <a:p>
            <a:r>
              <a:rPr lang="en-US" dirty="0">
                <a:solidFill>
                  <a:srgbClr val="00B050"/>
                </a:solidFill>
              </a:rPr>
              <a:t>  ) on commit drop;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живёт до конца транзакции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for rec in (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  select * from </a:t>
            </a:r>
            <a:r>
              <a:rPr lang="en-US" b="1" dirty="0">
                <a:solidFill>
                  <a:srgbClr val="00B050"/>
                </a:solidFill>
              </a:rPr>
              <a:t>json_to_recordset</a:t>
            </a:r>
            <a:r>
              <a:rPr lang="en-US" dirty="0">
                <a:solidFill>
                  <a:srgbClr val="00B050"/>
                </a:solidFill>
              </a:rPr>
              <a:t>('</a:t>
            </a:r>
            <a:r>
              <a:rPr lang="en-US" b="1" dirty="0"/>
              <a:t>JSON1</a:t>
            </a:r>
            <a:r>
              <a:rPr lang="en-US" dirty="0">
                <a:solidFill>
                  <a:srgbClr val="00B050"/>
                </a:solidFill>
              </a:rPr>
              <a:t>'::json) as (…)</a:t>
            </a:r>
          </a:p>
          <a:p>
            <a:r>
              <a:rPr lang="en-US" dirty="0">
                <a:solidFill>
                  <a:srgbClr val="00B050"/>
                </a:solidFill>
              </a:rPr>
              <a:t>  ) loop</a:t>
            </a:r>
          </a:p>
          <a:p>
            <a:r>
              <a:rPr lang="en-US" dirty="0">
                <a:solidFill>
                  <a:srgbClr val="00B050"/>
                </a:solidFill>
              </a:rPr>
              <a:t>    insert into temp_data …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-- 4.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Заполнение временной таблицы результатами вычислений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с использованием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JSON1</a:t>
            </a:r>
          </a:p>
          <a:p>
            <a:r>
              <a:rPr lang="en-US" dirty="0">
                <a:solidFill>
                  <a:srgbClr val="00B050"/>
                </a:solidFill>
              </a:rPr>
              <a:t>  end loop;</a:t>
            </a:r>
          </a:p>
          <a:p>
            <a:r>
              <a:rPr lang="en-US" dirty="0">
                <a:solidFill>
                  <a:srgbClr val="00B050"/>
                </a:solidFill>
              </a:rPr>
              <a:t>  update temp_data …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многопроходное построение вторичных данных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  select </a:t>
            </a:r>
            <a:r>
              <a:rPr lang="en-US" b="1" dirty="0">
                <a:solidFill>
                  <a:srgbClr val="00B050"/>
                </a:solidFill>
              </a:rPr>
              <a:t>json_agg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en-US" b="1" dirty="0">
                <a:solidFill>
                  <a:srgbClr val="00B050"/>
                </a:solidFill>
              </a:rPr>
              <a:t>row_to_json</a:t>
            </a:r>
            <a:r>
              <a:rPr lang="en-US" dirty="0">
                <a:solidFill>
                  <a:srgbClr val="00B050"/>
                </a:solidFill>
              </a:rPr>
              <a:t>(t)) into retval from temp_data t;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-- 5.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Формирование структуры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JSON2</a:t>
            </a:r>
          </a:p>
          <a:p>
            <a:r>
              <a:rPr lang="ru-RU" dirty="0">
                <a:solidFill>
                  <a:srgbClr val="00B050"/>
                </a:solidFill>
              </a:rPr>
              <a:t>  </a:t>
            </a:r>
            <a:r>
              <a:rPr lang="en-US" dirty="0">
                <a:solidFill>
                  <a:srgbClr val="00B050"/>
                </a:solidFill>
              </a:rPr>
              <a:t>perform set_config('LUI.RETVAL', retval, false);</a:t>
            </a:r>
          </a:p>
          <a:p>
            <a:r>
              <a:rPr lang="en-US" dirty="0">
                <a:solidFill>
                  <a:srgbClr val="00B050"/>
                </a:solidFill>
              </a:rPr>
              <a:t>end;</a:t>
            </a:r>
            <a:r>
              <a:rPr lang="en-US" b="1" dirty="0"/>
              <a:t>}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'::json) as r (…)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-- 6.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Запрос из структуры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en-US" sz="1200" dirty="0">
              <a:solidFill>
                <a:srgbClr val="7030A0"/>
              </a:solidFill>
            </a:endParaRPr>
          </a:p>
          <a:p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это работает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13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88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5134C-2C09-4706-A425-D073B882E157}"/>
              </a:ext>
            </a:extLst>
          </p:cNvPr>
          <p:cNvSpPr txBox="1"/>
          <p:nvPr/>
        </p:nvSpPr>
        <p:spPr>
          <a:xfrm>
            <a:off x="204186" y="648070"/>
            <a:ext cx="87178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select </a:t>
            </a:r>
            <a:r>
              <a:rPr lang="en-US" b="1" dirty="0"/>
              <a:t>{</a:t>
            </a:r>
            <a:r>
              <a:rPr lang="en-US" dirty="0">
                <a:solidFill>
                  <a:srgbClr val="FF0000"/>
                </a:solidFill>
                <a:highlight>
                  <a:srgbClr val="FFFFCC"/>
                </a:highlight>
              </a:rPr>
              <a:t>SQL: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  <a:sym typeface="Wingdings" panose="05000000000000000000" pitchFamily="2" charset="2"/>
              </a:rPr>
              <a:t>(LUI) select … </a:t>
            </a:r>
            <a:r>
              <a:rPr lang="en-US" dirty="0">
                <a:solidFill>
                  <a:srgbClr val="0070C0"/>
                </a:solidFill>
                <a:highlight>
                  <a:srgbClr val="FFFFCC"/>
                </a:highlight>
              </a:rPr>
              <a:t>from </a:t>
            </a:r>
            <a:r>
              <a:rPr lang="ru-RU" i="1" dirty="0">
                <a:solidFill>
                  <a:srgbClr val="0070C0"/>
                </a:solidFill>
                <a:highlight>
                  <a:srgbClr val="FFFFCC"/>
                </a:highlight>
              </a:rPr>
              <a:t>метаданные </a:t>
            </a:r>
            <a:r>
              <a:rPr lang="en-US" i="1" dirty="0">
                <a:solidFill>
                  <a:srgbClr val="0070C0"/>
                </a:solidFill>
                <a:highlight>
                  <a:srgbClr val="FFFFCC"/>
                </a:highlight>
              </a:rPr>
              <a:t>LUI</a:t>
            </a:r>
            <a:r>
              <a:rPr lang="en-US" b="1" dirty="0"/>
              <a:t>}</a:t>
            </a:r>
            <a:r>
              <a:rPr lang="en-US" dirty="0">
                <a:solidFill>
                  <a:srgbClr val="7030A0"/>
                </a:solidFill>
              </a:rPr>
              <a:t> from </a:t>
            </a:r>
            <a:r>
              <a:rPr lang="en-US" b="1" dirty="0">
                <a:solidFill>
                  <a:srgbClr val="7030A0"/>
                </a:solidFill>
              </a:rPr>
              <a:t>json_to_recordset</a:t>
            </a:r>
            <a:r>
              <a:rPr lang="en-US" dirty="0">
                <a:solidFill>
                  <a:srgbClr val="7030A0"/>
                </a:solidFill>
              </a:rPr>
              <a:t>('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b="1" dirty="0"/>
              <a:t>JSON2</a:t>
            </a:r>
            <a:br>
              <a:rPr lang="en-US" b="1" dirty="0"/>
            </a:br>
            <a:r>
              <a:rPr lang="en-US" dirty="0">
                <a:solidFill>
                  <a:srgbClr val="7030A0"/>
                </a:solidFill>
              </a:rPr>
              <a:t>'::json) as r (…)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-- 6.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Запрос из структуры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en-US" sz="1200" dirty="0">
              <a:solidFill>
                <a:srgbClr val="7030A0"/>
              </a:solidFill>
            </a:endParaRPr>
          </a:p>
          <a:p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это работает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14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83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35134C-2C09-4706-A425-D073B882E157}"/>
              </a:ext>
            </a:extLst>
          </p:cNvPr>
          <p:cNvSpPr txBox="1"/>
          <p:nvPr/>
        </p:nvSpPr>
        <p:spPr>
          <a:xfrm>
            <a:off x="204186" y="648070"/>
            <a:ext cx="87178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select </a:t>
            </a:r>
            <a:r>
              <a:rPr lang="en-US" b="1" dirty="0"/>
              <a:t>f1(r), … fn(r)</a:t>
            </a:r>
            <a:r>
              <a:rPr lang="en-US" dirty="0">
                <a:solidFill>
                  <a:srgbClr val="7030A0"/>
                </a:solidFill>
              </a:rPr>
              <a:t> from </a:t>
            </a:r>
            <a:r>
              <a:rPr lang="en-US" b="1" dirty="0">
                <a:solidFill>
                  <a:srgbClr val="7030A0"/>
                </a:solidFill>
              </a:rPr>
              <a:t>json_to_recordset</a:t>
            </a:r>
            <a:r>
              <a:rPr lang="en-US" dirty="0">
                <a:solidFill>
                  <a:srgbClr val="7030A0"/>
                </a:solidFill>
              </a:rPr>
              <a:t>('</a:t>
            </a:r>
            <a:r>
              <a:rPr lang="en-US" b="1" dirty="0"/>
              <a:t>JSON2</a:t>
            </a:r>
            <a:r>
              <a:rPr lang="en-US" dirty="0">
                <a:solidFill>
                  <a:srgbClr val="7030A0"/>
                </a:solidFill>
              </a:rPr>
              <a:t>'::json) as r (…)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-- 6. 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Запрос из структуры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JSON</a:t>
            </a:r>
            <a:r>
              <a:rPr lang="ru-RU" sz="1200" dirty="0">
                <a:solidFill>
                  <a:schemeClr val="bg1">
                    <a:lumMod val="75000"/>
                  </a:schemeClr>
                </a:solidFill>
              </a:rPr>
              <a:t>2 </a:t>
            </a:r>
            <a:endParaRPr lang="en-US" sz="1200" dirty="0">
              <a:solidFill>
                <a:srgbClr val="7030A0"/>
              </a:solidFill>
            </a:endParaRPr>
          </a:p>
          <a:p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ятиугольник 11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 это работает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15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20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4" y="861131"/>
            <a:ext cx="8065749" cy="417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16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57623" y="399466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Интерактивные списки</a:t>
            </a:r>
          </a:p>
        </p:txBody>
      </p:sp>
    </p:spTree>
    <p:extLst>
      <p:ext uri="{BB962C8B-B14F-4D97-AF65-F5344CB8AC3E}">
        <p14:creationId xmlns:p14="http://schemas.microsoft.com/office/powerpoint/2010/main" val="366835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LUI?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это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1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Заголовок 5"/>
          <p:cNvSpPr txBox="1">
            <a:spLocks/>
          </p:cNvSpPr>
          <p:nvPr/>
        </p:nvSpPr>
        <p:spPr>
          <a:xfrm>
            <a:off x="957497" y="1283580"/>
            <a:ext cx="7473266" cy="28351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 b="1" spc="-100" baseline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Быстрая коллективная разработка прикладных систем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Декларативный подход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Достаточно знать </a:t>
            </a:r>
            <a:r>
              <a:rPr lang="en-US" sz="1800" b="0" spc="0" dirty="0">
                <a:solidFill>
                  <a:schemeClr val="bg2">
                    <a:lumMod val="50000"/>
                  </a:schemeClr>
                </a:solidFill>
              </a:rPr>
              <a:t>SQL</a:t>
            </a:r>
            <a:endParaRPr lang="ru-RU" sz="1800" b="0" spc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Полностью в </a:t>
            </a:r>
            <a:r>
              <a:rPr lang="en-US" sz="1800" b="0" spc="0">
                <a:solidFill>
                  <a:schemeClr val="bg2">
                    <a:lumMod val="50000"/>
                  </a:schemeClr>
                </a:solidFill>
              </a:rPr>
              <a:t>WEB</a:t>
            </a:r>
            <a:endParaRPr lang="ru-RU" sz="1800" b="0" spc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Одно приложение – несколько БД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Управляемые транзакции и </a:t>
            </a:r>
            <a:r>
              <a:rPr lang="en-US" sz="1800" b="0" spc="0" dirty="0">
                <a:solidFill>
                  <a:schemeClr val="bg2">
                    <a:lumMod val="50000"/>
                  </a:schemeClr>
                </a:solidFill>
              </a:rPr>
              <a:t>auto</a:t>
            </a: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en-US" sz="1800" b="0" spc="0" dirty="0">
                <a:solidFill>
                  <a:schemeClr val="bg2">
                    <a:lumMod val="50000"/>
                  </a:schemeClr>
                </a:solidFill>
              </a:rPr>
              <a:t>ommit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Средства отладки и тестирования</a:t>
            </a:r>
            <a:endParaRPr lang="en-US" sz="1800" b="0" spc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Похож на </a:t>
            </a:r>
            <a:endParaRPr lang="en-US" sz="1800" b="0" spc="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spc="0" dirty="0">
                <a:solidFill>
                  <a:srgbClr val="FF0000"/>
                </a:solidFill>
              </a:rPr>
              <a:t>Oracle </a:t>
            </a:r>
            <a:r>
              <a:rPr lang="en-US" sz="1800" dirty="0">
                <a:solidFill>
                  <a:srgbClr val="FF0000"/>
                </a:solidFill>
              </a:rPr>
              <a:t>Forms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Oracle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 APEX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2882" y="733778"/>
            <a:ext cx="7379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LUI -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инструмент разработки и выполнения приложений</a:t>
            </a:r>
          </a:p>
        </p:txBody>
      </p:sp>
    </p:spTree>
    <p:extLst>
      <p:ext uri="{BB962C8B-B14F-4D97-AF65-F5344CB8AC3E}">
        <p14:creationId xmlns:p14="http://schemas.microsoft.com/office/powerpoint/2010/main" val="3838279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7623" y="399466"/>
            <a:ext cx="3441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Интерактивные списки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04" y="861131"/>
            <a:ext cx="8065749" cy="417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67" y="1656152"/>
            <a:ext cx="2776394" cy="1907413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17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801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36" y="1"/>
            <a:ext cx="9143363" cy="400050"/>
            <a:chOff x="636" y="0"/>
            <a:chExt cx="9143363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6" y="0"/>
              <a:ext cx="3793066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1       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ФОРС-Телеком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7623" y="399466"/>
            <a:ext cx="3131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Группировка данных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718" y="861131"/>
            <a:ext cx="4247937" cy="395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18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3016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36" y="1"/>
            <a:ext cx="9143363" cy="400050"/>
            <a:chOff x="636" y="0"/>
            <a:chExt cx="9143363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6" y="0"/>
              <a:ext cx="3793066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1       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ФОРС-Телеком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7623" y="399466"/>
            <a:ext cx="3131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Группировка данных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89" y="861131"/>
            <a:ext cx="6200368" cy="410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19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26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7623" y="399466"/>
            <a:ext cx="3131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Группировка данных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57249"/>
            <a:ext cx="6120281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20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66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0" y="820798"/>
            <a:ext cx="8848725" cy="427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21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96457" y="399466"/>
            <a:ext cx="602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Интерактивные иерархические матрицы</a:t>
            </a:r>
          </a:p>
        </p:txBody>
      </p:sp>
    </p:spTree>
    <p:extLst>
      <p:ext uri="{BB962C8B-B14F-4D97-AF65-F5344CB8AC3E}">
        <p14:creationId xmlns:p14="http://schemas.microsoft.com/office/powerpoint/2010/main" val="1982800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10" y="820798"/>
            <a:ext cx="8848725" cy="427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23" y="2722919"/>
            <a:ext cx="2885495" cy="1306156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22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96457" y="399466"/>
            <a:ext cx="602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Интерактивные иерархические матрицы</a:t>
            </a:r>
          </a:p>
        </p:txBody>
      </p:sp>
    </p:spTree>
    <p:extLst>
      <p:ext uri="{BB962C8B-B14F-4D97-AF65-F5344CB8AC3E}">
        <p14:creationId xmlns:p14="http://schemas.microsoft.com/office/powerpoint/2010/main" val="330603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96457" y="399466"/>
            <a:ext cx="602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Интерактивные иерархические матрицы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0" y="896601"/>
            <a:ext cx="8959471" cy="391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23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404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7623" y="399466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Интерактивные диаграммы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0" y="861131"/>
            <a:ext cx="5459815" cy="41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24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04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7623" y="399466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Интерактивные диаграммы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35" y="856953"/>
            <a:ext cx="8164572" cy="424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25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3627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7623" y="399466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Интерактивные диаграммы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3" y="877828"/>
            <a:ext cx="8013183" cy="422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Пятиугольник 1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Виды отчётов</a:t>
              </a: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26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90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LUI?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это</a:t>
              </a:r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1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Заголовок 5"/>
          <p:cNvSpPr txBox="1">
            <a:spLocks/>
          </p:cNvSpPr>
          <p:nvPr/>
        </p:nvSpPr>
        <p:spPr>
          <a:xfrm>
            <a:off x="957497" y="1283580"/>
            <a:ext cx="7473266" cy="283519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ctr" eaLnBrk="1" fontAlgn="auto" latinLnBrk="0" hangingPunct="1">
              <a:spcAft>
                <a:spcPts val="0"/>
              </a:spcAft>
              <a:buNone/>
              <a:defRPr kumimoji="0" sz="2400" b="1" spc="-100" baseline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Быстрая коллективная разработка прикладных систем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Декларативный подход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Достаточно знать </a:t>
            </a:r>
            <a:r>
              <a:rPr lang="en-US" sz="1800" b="0" spc="0" dirty="0">
                <a:solidFill>
                  <a:schemeClr val="bg2">
                    <a:lumMod val="50000"/>
                  </a:schemeClr>
                </a:solidFill>
              </a:rPr>
              <a:t>SQL</a:t>
            </a:r>
            <a:endParaRPr lang="ru-RU" sz="1800" b="0" spc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Полностью в </a:t>
            </a:r>
            <a:r>
              <a:rPr lang="en-US" sz="1800" b="0" spc="0" dirty="0">
                <a:solidFill>
                  <a:schemeClr val="bg2">
                    <a:lumMod val="50000"/>
                  </a:schemeClr>
                </a:solidFill>
              </a:rPr>
              <a:t>WEB</a:t>
            </a: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Одно приложение – несколько БД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Управляемые транзакции и </a:t>
            </a:r>
            <a:r>
              <a:rPr lang="en-US" sz="1800" b="0" spc="0" dirty="0">
                <a:solidFill>
                  <a:schemeClr val="bg2">
                    <a:lumMod val="50000"/>
                  </a:schemeClr>
                </a:solidFill>
              </a:rPr>
              <a:t>auto</a:t>
            </a: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С</a:t>
            </a:r>
            <a:r>
              <a:rPr lang="en-US" sz="1800" b="0" spc="0" dirty="0">
                <a:solidFill>
                  <a:schemeClr val="bg2">
                    <a:lumMod val="50000"/>
                  </a:schemeClr>
                </a:solidFill>
              </a:rPr>
              <a:t>ommit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Средства отладки и тестирования</a:t>
            </a:r>
            <a:endParaRPr lang="en-US" sz="1800" b="0" spc="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800" b="0" spc="0" dirty="0">
                <a:solidFill>
                  <a:schemeClr val="bg2">
                    <a:lumMod val="50000"/>
                  </a:schemeClr>
                </a:solidFill>
              </a:rPr>
              <a:t>Похож на </a:t>
            </a:r>
            <a:endParaRPr lang="en-US" sz="1800" b="0" spc="0" dirty="0">
              <a:solidFill>
                <a:schemeClr val="bg2">
                  <a:lumMod val="50000"/>
                </a:schemeClr>
              </a:solidFill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spc="0" dirty="0">
                <a:solidFill>
                  <a:srgbClr val="FF0000"/>
                </a:solidFill>
              </a:rPr>
              <a:t>Oracle </a:t>
            </a:r>
            <a:r>
              <a:rPr lang="en-US" sz="1800" dirty="0">
                <a:solidFill>
                  <a:srgbClr val="FF0000"/>
                </a:solidFill>
              </a:rPr>
              <a:t>Forms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Oracle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en-US" sz="1800" dirty="0">
                <a:solidFill>
                  <a:srgbClr val="FF0000"/>
                </a:solidFill>
              </a:rPr>
              <a:t> APEX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2882" y="733778"/>
            <a:ext cx="7379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LUI -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инструмент разработки и выполнения приложений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2641" y="3510846"/>
            <a:ext cx="453531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С историей развития 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LUI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можно ознакомится </a:t>
            </a:r>
          </a:p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по предыдущим выступлениям на 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PgConf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https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3"/>
              </a:rPr>
              <a:t>://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pgconf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3"/>
              </a:rPr>
              <a:t>.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3"/>
              </a:rPr>
              <a:t>ru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3"/>
              </a:rPr>
              <a:t>/2019/118109</a:t>
            </a:r>
            <a:endParaRPr lang="ru-RU" b="1" dirty="0">
              <a:solidFill>
                <a:schemeClr val="bg2">
                  <a:lumMod val="50000"/>
                </a:schemeClr>
              </a:solidFill>
              <a:hlinkClick r:id="rId3"/>
            </a:endParaRPr>
          </a:p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https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://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pgconf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.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ru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4"/>
              </a:rPr>
              <a:t>/201911/264095</a:t>
            </a:r>
          </a:p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https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://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pgconf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.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ru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5"/>
              </a:rPr>
              <a:t>/2020/262456</a:t>
            </a:r>
          </a:p>
          <a:p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6"/>
              </a:rPr>
              <a:t>https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6"/>
              </a:rPr>
              <a:t>://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6"/>
              </a:rPr>
              <a:t>pgconf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6"/>
              </a:rPr>
              <a:t>.</a:t>
            </a:r>
            <a:r>
              <a:rPr lang="en-US" b="1" u="sng" dirty="0">
                <a:solidFill>
                  <a:schemeClr val="bg2">
                    <a:lumMod val="50000"/>
                  </a:schemeClr>
                </a:solidFill>
                <a:hlinkClick r:id="rId6"/>
              </a:rPr>
              <a:t>ru</a:t>
            </a:r>
            <a:r>
              <a:rPr lang="ru-RU" b="1" u="sng" dirty="0">
                <a:solidFill>
                  <a:schemeClr val="bg2">
                    <a:lumMod val="50000"/>
                  </a:schemeClr>
                </a:solidFill>
                <a:hlinkClick r:id="rId6"/>
              </a:rPr>
              <a:t>/2021/288310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97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09844" y="1167118"/>
            <a:ext cx="36222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solidFill>
                  <a:schemeClr val="bg2">
                    <a:lumMod val="50000"/>
                  </a:schemeClr>
                </a:solidFill>
              </a:rPr>
              <a:t>Требования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: 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10 контурных карт с административными границами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РФ по федеральным округам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РФ по субъектам федерации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,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 8 федеральных округов с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границами субъектов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Всё должно работать без доступа в Интернет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1277" y="1178406"/>
            <a:ext cx="3622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>
                <a:solidFill>
                  <a:schemeClr val="bg2">
                    <a:lumMod val="50000"/>
                  </a:schemeClr>
                </a:solidFill>
              </a:rPr>
              <a:t>Какой выбрать формат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? 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GeoJSON 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Подходит для средств отображения (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JavaScript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библиотеки)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Легко хранить и обрабатывать в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Легко добавлять атрибуты регионов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Карты для диаграмм</a:t>
              </a: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27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0015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44" y="1873957"/>
            <a:ext cx="8359810" cy="25738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720423" y="648154"/>
            <a:ext cx="7710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Поиски в открытых и платных источниках дали такой результат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1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Чукотка разрезана и её часть отнесена в западное полушарие за 180-й меридиан</a:t>
            </a:r>
          </a:p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2 Проекция не удобна для отображения диаграмм (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hlinkClick r:id="rId4"/>
              </a:rPr>
              <a:t>EPSG:4326 – WGS-84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Карты для диаграмм</a:t>
              </a: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</a:t>
              </a:r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8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726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1" y="1345652"/>
            <a:ext cx="7678348" cy="244478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2244" y="367800"/>
            <a:ext cx="771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Программой на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PLpg/SQL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все координаты объектов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GEOjson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смещены в сторону запада на 12</a:t>
            </a:r>
            <a:r>
              <a:rPr lang="he-IL" sz="1600" dirty="0">
                <a:solidFill>
                  <a:schemeClr val="bg2">
                    <a:lumMod val="50000"/>
                  </a:schemeClr>
                </a:solidFill>
              </a:rPr>
              <a:t>°</a:t>
            </a: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600951" y="2079600"/>
            <a:ext cx="526382" cy="51320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Карты для диаграмм</a:t>
              </a:r>
            </a:p>
          </p:txBody>
        </p:sp>
        <p:sp>
          <p:nvSpPr>
            <p:cNvPr id="23" name="Пятиугольник 22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2</a:t>
              </a:r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9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2971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3" y="467728"/>
            <a:ext cx="8235107" cy="46757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244" y="367800"/>
            <a:ext cx="77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PostGIS: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Пересчёт в равновеликую коническую проекцию 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st_transform(..,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Карты для диаграмм</a:t>
              </a: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30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48" y="5396089"/>
            <a:ext cx="1219917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ESRI:54027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Равновеликая коническая проекция альбертса </a:t>
            </a:r>
          </a:p>
          <a:p>
            <a:r>
              <a:rPr lang="en-US" b="1" dirty="0"/>
              <a:t>Albers-Siberia</a:t>
            </a:r>
            <a:br>
              <a:rPr lang="en-US" dirty="0"/>
            </a:br>
            <a:r>
              <a:rPr lang="en-US" dirty="0"/>
              <a:t>Projection: Albers Equal-Area Conic</a:t>
            </a:r>
            <a:br>
              <a:rPr lang="en-US" dirty="0"/>
            </a:br>
            <a:r>
              <a:rPr lang="en-US" dirty="0"/>
              <a:t>Units: Meters</a:t>
            </a:r>
            <a:br>
              <a:rPr lang="en-US" dirty="0"/>
            </a:br>
            <a:r>
              <a:rPr lang="en-US" dirty="0"/>
              <a:t>Spheroid: Krasovsky</a:t>
            </a:r>
            <a:br>
              <a:rPr lang="en-US" dirty="0"/>
            </a:br>
            <a:r>
              <a:rPr lang="en-US" dirty="0"/>
              <a:t>Central meridian: 105</a:t>
            </a:r>
            <a:br>
              <a:rPr lang="en-US" dirty="0"/>
            </a:br>
            <a:r>
              <a:rPr lang="en-US" dirty="0"/>
              <a:t>Standart Parallel 1: 52</a:t>
            </a:r>
            <a:br>
              <a:rPr lang="en-US" dirty="0"/>
            </a:br>
            <a:r>
              <a:rPr lang="en-US" dirty="0"/>
              <a:t>Standart Parallel 2: 64</a:t>
            </a:r>
            <a:br>
              <a:rPr lang="en-US" dirty="0"/>
            </a:br>
            <a:r>
              <a:rPr lang="en-US" dirty="0"/>
              <a:t>Reference Latitude: 0</a:t>
            </a:r>
            <a:br>
              <a:rPr lang="en-US" dirty="0"/>
            </a:br>
            <a:r>
              <a:rPr lang="en-US" dirty="0"/>
              <a:t>False Easting: 18500000</a:t>
            </a:r>
            <a:br>
              <a:rPr lang="en-US" dirty="0"/>
            </a:br>
            <a:r>
              <a:rPr lang="en-US" dirty="0"/>
              <a:t>False Northing: 0</a:t>
            </a:r>
          </a:p>
          <a:p>
            <a:r>
              <a:rPr lang="en-US" dirty="0"/>
              <a:t>PROJ.4: +proj=aea +lat_1=52 +lat_2=64 +lat_0=0 +lon_0=105 +x_0=18500000 +y_0=0 +ellps=krass +units=m +towgs84=28,-130,-95,0,0,0,0 +no_defs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https://gis-lab.info/qa/gis-lab-projections.html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14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2" y="515505"/>
            <a:ext cx="8582891" cy="440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2244" y="367800"/>
            <a:ext cx="7710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PostGIS: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Слияние полигонов 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st_union(…,…)</a:t>
            </a:r>
            <a:endParaRPr lang="ru-RU" sz="1600" dirty="0"/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ятиугольник 14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Карты для диаграмм</a:t>
              </a:r>
            </a:p>
          </p:txBody>
        </p:sp>
        <p:sp>
          <p:nvSpPr>
            <p:cNvPr id="16" name="Пятиугольник 15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31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02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1" y="2893132"/>
            <a:ext cx="3813276" cy="22288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64" y="608600"/>
            <a:ext cx="3785954" cy="213816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471259"/>
            <a:ext cx="1442447" cy="96939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4705" y="528409"/>
            <a:ext cx="905886" cy="9587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15" y="1677683"/>
            <a:ext cx="962104" cy="95121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15" y="2933610"/>
            <a:ext cx="1114901" cy="89881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6722" y="4007557"/>
            <a:ext cx="1385285" cy="9413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550" y="1723304"/>
            <a:ext cx="693826" cy="10517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8028" y="2933611"/>
            <a:ext cx="733347" cy="89881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3783" y="3931357"/>
            <a:ext cx="940937" cy="10663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2244" y="367800"/>
            <a:ext cx="771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 наконец-то получили 10 нужных карт</a:t>
            </a:r>
            <a:endParaRPr lang="ru-RU" sz="1600" dirty="0"/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ятиугольник 32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Карты для диаграмм</a:t>
              </a:r>
            </a:p>
          </p:txBody>
        </p:sp>
        <p:sp>
          <p:nvSpPr>
            <p:cNvPr id="34" name="Пятиугольник 33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32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414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54755"/>
            <a:ext cx="8534400" cy="408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ятиугольник 8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Карты для диаграмм</a:t>
              </a:r>
            </a:p>
          </p:txBody>
        </p:sp>
        <p:sp>
          <p:nvSpPr>
            <p:cNvPr id="10" name="Пятиугольник 9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800" b="1" dirty="0">
                  <a:latin typeface="Arial" pitchFamily="34" charset="0"/>
                  <a:cs typeface="Arial" panose="020B0604020202020204" pitchFamily="34" charset="0"/>
                </a:rPr>
                <a:t>33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62244" y="367800"/>
            <a:ext cx="7710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И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удовлетворительные результаты их применения для диаграмм</a:t>
            </a:r>
            <a:endParaRPr lang="ru-RU" sz="1600" dirty="0"/>
          </a:p>
          <a:p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88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36" y="1"/>
            <a:ext cx="9143363" cy="400050"/>
            <a:chOff x="636" y="0"/>
            <a:chExt cx="9143363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LUI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6" y="0"/>
              <a:ext cx="3793066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1       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ФОРС-Телеком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Нагрузочное тестирование </a:t>
              </a: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34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61311" y="1167118"/>
            <a:ext cx="7695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Возможности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LUI: </a:t>
            </a:r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Запись типовых сценариев при работе пользователя с приложением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Выполнение сценария одновременно в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nnn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сеансов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Наблюдение за нагрузкой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bg2">
                    <a:lumMod val="50000"/>
                  </a:schemeClr>
                </a:solidFill>
              </a:rPr>
              <a:t>Анализ журналов действий пользователей</a:t>
            </a:r>
          </a:p>
        </p:txBody>
      </p:sp>
    </p:spTree>
    <p:extLst>
      <p:ext uri="{BB962C8B-B14F-4D97-AF65-F5344CB8AC3E}">
        <p14:creationId xmlns:p14="http://schemas.microsoft.com/office/powerpoint/2010/main" val="2448085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2" y="780946"/>
            <a:ext cx="8147082" cy="3868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5021" y="487432"/>
            <a:ext cx="3274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Наблюдение за нагрузкой на БД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636" y="1"/>
            <a:ext cx="9143363" cy="400050"/>
            <a:chOff x="636" y="0"/>
            <a:chExt cx="9143363" cy="55033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ятиугольник 20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LUI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</a:p>
          </p:txBody>
        </p:sp>
        <p:sp>
          <p:nvSpPr>
            <p:cNvPr id="22" name="Пятиугольник 21"/>
            <p:cNvSpPr/>
            <p:nvPr/>
          </p:nvSpPr>
          <p:spPr>
            <a:xfrm>
              <a:off x="636" y="0"/>
              <a:ext cx="3793066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1       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ФОРС-Телеком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ятиугольник 24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Нагрузочное тестирование </a:t>
              </a:r>
            </a:p>
          </p:txBody>
        </p:sp>
        <p:sp>
          <p:nvSpPr>
            <p:cNvPr id="26" name="Пятиугольник 25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35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39200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45" y="825986"/>
            <a:ext cx="8315152" cy="410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95021" y="487432"/>
            <a:ext cx="416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Анализ журналов действий пользователя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36" y="1"/>
            <a:ext cx="9143363" cy="400050"/>
            <a:chOff x="636" y="0"/>
            <a:chExt cx="9143363" cy="550333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ятиугольник 23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LUI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</a:p>
          </p:txBody>
        </p:sp>
        <p:sp>
          <p:nvSpPr>
            <p:cNvPr id="25" name="Пятиугольник 24"/>
            <p:cNvSpPr/>
            <p:nvPr/>
          </p:nvSpPr>
          <p:spPr>
            <a:xfrm>
              <a:off x="636" y="0"/>
              <a:ext cx="3793066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1       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ФОРС-Телеком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ятиугольник 27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Нагрузочное тестирование </a:t>
              </a:r>
            </a:p>
          </p:txBody>
        </p:sp>
        <p:sp>
          <p:nvSpPr>
            <p:cNvPr id="29" name="Пятиугольник 28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>
                  <a:latin typeface="Arial" pitchFamily="34" charset="0"/>
                  <a:cs typeface="Arial" panose="020B0604020202020204" pitchFamily="34" charset="0"/>
                </a:rPr>
                <a:t>36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26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Статистические данные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2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 rot="5400000">
            <a:off x="758898" y="2043219"/>
            <a:ext cx="603730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711" y="2583153"/>
            <a:ext cx="1989647" cy="127727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-Поиск и выбор базовых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-Формирование расчётных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-Выбор размерностей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год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период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подразделение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регион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84391" y="4026148"/>
            <a:ext cx="340743" cy="549219"/>
            <a:chOff x="5357003" y="2932977"/>
            <a:chExt cx="340743" cy="549219"/>
          </a:xfrm>
        </p:grpSpPr>
        <p:sp>
          <p:nvSpPr>
            <p:cNvPr id="40" name="Блок-схема: узел 39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>
              <a:stCxn id="40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939513" y="4178548"/>
            <a:ext cx="340743" cy="549219"/>
            <a:chOff x="5357003" y="2932977"/>
            <a:chExt cx="340743" cy="549219"/>
          </a:xfrm>
        </p:grpSpPr>
        <p:sp>
          <p:nvSpPr>
            <p:cNvPr id="46" name="Блок-схема: узел 45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>
              <a:stCxn id="46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84391" y="469127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аналитики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5360" y="407672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Таблицы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2011795"/>
            <a:ext cx="2051016" cy="1324941"/>
          </a:xfrm>
          <a:prstGeom prst="rect">
            <a:avLst/>
          </a:prstGeom>
        </p:spPr>
      </p:pic>
      <p:sp>
        <p:nvSpPr>
          <p:cNvPr id="54" name="Блок-схема: магнитный диск 53"/>
          <p:cNvSpPr/>
          <p:nvPr/>
        </p:nvSpPr>
        <p:spPr>
          <a:xfrm>
            <a:off x="6091478" y="2261638"/>
            <a:ext cx="1247627" cy="1117723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Разработанные</a:t>
            </a:r>
          </a:p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отчёты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944" y="3351698"/>
            <a:ext cx="2079196" cy="168048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085360" y="17900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Матрицы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5360" y="329363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Графики</a:t>
            </a:r>
          </a:p>
        </p:txBody>
      </p:sp>
      <p:cxnSp>
        <p:nvCxnSpPr>
          <p:cNvPr id="14" name="Прямая со стрелкой 13"/>
          <p:cNvCxnSpPr>
            <a:stCxn id="38" idx="3"/>
          </p:cNvCxnSpPr>
          <p:nvPr/>
        </p:nvCxnSpPr>
        <p:spPr>
          <a:xfrm flipV="1">
            <a:off x="2104358" y="1217687"/>
            <a:ext cx="1116341" cy="200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8" idx="3"/>
            <a:endCxn id="53" idx="1"/>
          </p:cNvCxnSpPr>
          <p:nvPr/>
        </p:nvCxnSpPr>
        <p:spPr>
          <a:xfrm flipV="1">
            <a:off x="2104358" y="2674266"/>
            <a:ext cx="1147813" cy="54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3"/>
          </p:cNvCxnSpPr>
          <p:nvPr/>
        </p:nvCxnSpPr>
        <p:spPr>
          <a:xfrm>
            <a:off x="2104358" y="3221790"/>
            <a:ext cx="1182145" cy="92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трелка вправо 62"/>
          <p:cNvSpPr/>
          <p:nvPr/>
        </p:nvSpPr>
        <p:spPr>
          <a:xfrm rot="3038615">
            <a:off x="5207451" y="1595954"/>
            <a:ext cx="107363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300891" y="2582791"/>
            <a:ext cx="749837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19445722">
            <a:off x="5389519" y="3434614"/>
            <a:ext cx="878298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204688" y="2616017"/>
            <a:ext cx="340743" cy="549219"/>
            <a:chOff x="5357003" y="2932977"/>
            <a:chExt cx="340743" cy="549219"/>
          </a:xfrm>
        </p:grpSpPr>
        <p:sp>
          <p:nvSpPr>
            <p:cNvPr id="67" name="Блок-схема: узел 66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68" name="Прямая соединительная линия 67"/>
            <p:cNvCxnSpPr>
              <a:stCxn id="67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8559810" y="2768417"/>
            <a:ext cx="340743" cy="549219"/>
            <a:chOff x="5357003" y="2932977"/>
            <a:chExt cx="340743" cy="549219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stCxn id="73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4352" y="3352112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пользователи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8422421" y="2487623"/>
            <a:ext cx="340743" cy="549219"/>
            <a:chOff x="5357003" y="2932977"/>
            <a:chExt cx="340743" cy="549219"/>
          </a:xfrm>
        </p:grpSpPr>
        <p:sp>
          <p:nvSpPr>
            <p:cNvPr id="81" name="Блок-схема: узел 80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82" name="Прямая соединительная линия 81"/>
            <p:cNvCxnSpPr>
              <a:stCxn id="81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8199406" y="1777128"/>
            <a:ext cx="517248" cy="344871"/>
            <a:chOff x="3465994" y="1263086"/>
            <a:chExt cx="331787" cy="241300"/>
          </a:xfrm>
          <a:noFill/>
        </p:grpSpPr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3518381" y="1263086"/>
              <a:ext cx="228600" cy="160338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3465994" y="1431361"/>
              <a:ext cx="331787" cy="53975"/>
            </a:xfrm>
            <a:custGeom>
              <a:avLst/>
              <a:gdLst>
                <a:gd name="T0" fmla="*/ 123 w 807"/>
                <a:gd name="T1" fmla="*/ 0 h 131"/>
                <a:gd name="T2" fmla="*/ 0 w 807"/>
                <a:gd name="T3" fmla="*/ 131 h 131"/>
                <a:gd name="T4" fmla="*/ 807 w 807"/>
                <a:gd name="T5" fmla="*/ 131 h 131"/>
                <a:gd name="T6" fmla="*/ 684 w 807"/>
                <a:gd name="T7" fmla="*/ 0 h 131"/>
                <a:gd name="T8" fmla="*/ 123 w 80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131">
                  <a:moveTo>
                    <a:pt x="123" y="0"/>
                  </a:moveTo>
                  <a:lnTo>
                    <a:pt x="0" y="131"/>
                  </a:lnTo>
                  <a:lnTo>
                    <a:pt x="807" y="131"/>
                  </a:lnTo>
                  <a:lnTo>
                    <a:pt x="684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3465994" y="1485336"/>
              <a:ext cx="331787" cy="19050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531081" y="1278961"/>
              <a:ext cx="203200" cy="125413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3510444" y="1436124"/>
              <a:ext cx="242887" cy="6350"/>
            </a:xfrm>
            <a:custGeom>
              <a:avLst/>
              <a:gdLst>
                <a:gd name="T0" fmla="*/ 13 w 591"/>
                <a:gd name="T1" fmla="*/ 0 h 16"/>
                <a:gd name="T2" fmla="*/ 0 w 591"/>
                <a:gd name="T3" fmla="*/ 16 h 16"/>
                <a:gd name="T4" fmla="*/ 591 w 591"/>
                <a:gd name="T5" fmla="*/ 16 h 16"/>
                <a:gd name="T6" fmla="*/ 574 w 591"/>
                <a:gd name="T7" fmla="*/ 0 h 16"/>
                <a:gd name="T8" fmla="*/ 13 w 59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6">
                  <a:moveTo>
                    <a:pt x="13" y="0"/>
                  </a:moveTo>
                  <a:lnTo>
                    <a:pt x="0" y="16"/>
                  </a:lnTo>
                  <a:lnTo>
                    <a:pt x="591" y="16"/>
                  </a:lnTo>
                  <a:lnTo>
                    <a:pt x="574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3556481" y="1466286"/>
              <a:ext cx="152400" cy="6350"/>
            </a:xfrm>
            <a:custGeom>
              <a:avLst/>
              <a:gdLst>
                <a:gd name="T0" fmla="*/ 13 w 369"/>
                <a:gd name="T1" fmla="*/ 0 h 16"/>
                <a:gd name="T2" fmla="*/ 0 w 369"/>
                <a:gd name="T3" fmla="*/ 16 h 16"/>
                <a:gd name="T4" fmla="*/ 369 w 369"/>
                <a:gd name="T5" fmla="*/ 16 h 16"/>
                <a:gd name="T6" fmla="*/ 356 w 369"/>
                <a:gd name="T7" fmla="*/ 0 h 16"/>
                <a:gd name="T8" fmla="*/ 13 w 36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6">
                  <a:moveTo>
                    <a:pt x="13" y="0"/>
                  </a:moveTo>
                  <a:lnTo>
                    <a:pt x="0" y="16"/>
                  </a:lnTo>
                  <a:lnTo>
                    <a:pt x="369" y="16"/>
                  </a:lnTo>
                  <a:lnTo>
                    <a:pt x="35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3502506" y="1447236"/>
              <a:ext cx="260350" cy="6350"/>
            </a:xfrm>
            <a:custGeom>
              <a:avLst/>
              <a:gdLst>
                <a:gd name="T0" fmla="*/ 17 w 633"/>
                <a:gd name="T1" fmla="*/ 0 h 17"/>
                <a:gd name="T2" fmla="*/ 0 w 633"/>
                <a:gd name="T3" fmla="*/ 17 h 17"/>
                <a:gd name="T4" fmla="*/ 633 w 633"/>
                <a:gd name="T5" fmla="*/ 17 h 17"/>
                <a:gd name="T6" fmla="*/ 616 w 633"/>
                <a:gd name="T7" fmla="*/ 0 h 17"/>
                <a:gd name="T8" fmla="*/ 17 w 6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7">
                  <a:moveTo>
                    <a:pt x="17" y="0"/>
                  </a:moveTo>
                  <a:lnTo>
                    <a:pt x="0" y="17"/>
                  </a:lnTo>
                  <a:lnTo>
                    <a:pt x="633" y="17"/>
                  </a:lnTo>
                  <a:lnTo>
                    <a:pt x="6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492981" y="1456761"/>
              <a:ext cx="277813" cy="6350"/>
            </a:xfrm>
            <a:custGeom>
              <a:avLst/>
              <a:gdLst>
                <a:gd name="T0" fmla="*/ 17 w 675"/>
                <a:gd name="T1" fmla="*/ 0 h 16"/>
                <a:gd name="T2" fmla="*/ 0 w 675"/>
                <a:gd name="T3" fmla="*/ 16 h 16"/>
                <a:gd name="T4" fmla="*/ 675 w 675"/>
                <a:gd name="T5" fmla="*/ 16 h 16"/>
                <a:gd name="T6" fmla="*/ 658 w 675"/>
                <a:gd name="T7" fmla="*/ 0 h 16"/>
                <a:gd name="T8" fmla="*/ 17 w 67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6">
                  <a:moveTo>
                    <a:pt x="17" y="0"/>
                  </a:moveTo>
                  <a:lnTo>
                    <a:pt x="0" y="16"/>
                  </a:lnTo>
                  <a:lnTo>
                    <a:pt x="675" y="16"/>
                  </a:lnTo>
                  <a:lnTo>
                    <a:pt x="65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115247" y="15089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Браузер</a:t>
            </a:r>
          </a:p>
        </p:txBody>
      </p:sp>
      <p:sp>
        <p:nvSpPr>
          <p:cNvPr id="97" name="Блок-схема: несколько документов 96"/>
          <p:cNvSpPr/>
          <p:nvPr/>
        </p:nvSpPr>
        <p:spPr>
          <a:xfrm>
            <a:off x="8227486" y="4189844"/>
            <a:ext cx="460327" cy="340324"/>
          </a:xfrm>
          <a:prstGeom prst="flowChartMultidocumen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8102423" y="3942826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</a:rPr>
              <a:t>Open Office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Стрелка вправо 98"/>
          <p:cNvSpPr/>
          <p:nvPr/>
        </p:nvSpPr>
        <p:spPr>
          <a:xfrm>
            <a:off x="7407893" y="2619708"/>
            <a:ext cx="62412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сбора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082" y="676903"/>
            <a:ext cx="1970261" cy="10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58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36" y="1"/>
            <a:ext cx="9143363" cy="400050"/>
            <a:chOff x="636" y="0"/>
            <a:chExt cx="9143363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LUI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6" y="0"/>
              <a:ext cx="3793066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1       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ФОРС-Телеком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888" y="972152"/>
            <a:ext cx="966104" cy="6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62665" y="2051194"/>
            <a:ext cx="1717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Госсектор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28516" y="2079600"/>
            <a:ext cx="1272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Бизнес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ятиугольник 16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Заключение </a:t>
              </a:r>
            </a:p>
          </p:txBody>
        </p:sp>
        <p:sp>
          <p:nvSpPr>
            <p:cNvPr id="18" name="Пятиугольник 17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1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2"/>
          <p:cNvSpPr txBox="1"/>
          <p:nvPr/>
        </p:nvSpPr>
        <p:spPr>
          <a:xfrm>
            <a:off x="551598" y="510920"/>
            <a:ext cx="8048550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На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Postgres + LUI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можно создавать заказные проекты по аналитической отчётности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	-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следующий подобный уже не будет столь трудоёмким</a:t>
            </a:r>
          </a:p>
          <a:p>
            <a:pPr lvl="1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	- и ещё менее трудоёмким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если это статистика работы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иного ведомства </a:t>
            </a:r>
          </a:p>
          <a:p>
            <a:pPr lvl="1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	  или министерства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Желательны важные улучшения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	в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LUI: 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сделать более гибкие наборы диаграмм в дополнение к имеющимся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добавить возможности выявления корреляций и сезонности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настраиваемый синтаксис языка формул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Postgres: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пакеты и внутренние функции в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PL/pgSQL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bind –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переменные в динамическом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SQL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       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 экосистеме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Postgres: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Конструктор схем данных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lvl="3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Требования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web-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интерфейс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коллективная разработка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–</a:t>
            </a:r>
          </a:p>
          <a:p>
            <a:pPr lvl="3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несколько разработчиков изменяют одну модель схемы данных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версии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Среда разработки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PL/pgSQL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– программ </a:t>
            </a:r>
          </a:p>
          <a:p>
            <a:pPr lvl="3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Требования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web-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интерфейс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коллективная разработка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-</a:t>
            </a:r>
          </a:p>
          <a:p>
            <a:pPr lvl="3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захват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освобождение модулей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версии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76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4001" y="156536"/>
            <a:ext cx="9144000" cy="5143499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t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endParaRPr kumimoji="0" lang="ru-RU" sz="4000" b="1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-57783"/>
            <a:ext cx="9144000" cy="1330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45791" tIns="22750" rIns="245791" bIns="22750" anchor="ctr"/>
          <a:lstStyle>
            <a:lvl1pPr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244600"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244600" fontAlgn="base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3200" b="1" dirty="0">
                <a:solidFill>
                  <a:srgbClr val="00B0F0"/>
                </a:solidFill>
              </a:rPr>
              <a:t>Вопросы </a:t>
            </a:r>
            <a:r>
              <a:rPr kumimoji="0" lang="en-US" sz="3200" b="1" dirty="0">
                <a:solidFill>
                  <a:srgbClr val="00B0F0"/>
                </a:solidFill>
              </a:rPr>
              <a:t>???</a:t>
            </a:r>
            <a:endParaRPr kumimoji="0" lang="ru-RU" sz="3200" b="1" dirty="0">
              <a:solidFill>
                <a:srgbClr val="00B0F0"/>
              </a:solidFill>
            </a:endParaRPr>
          </a:p>
        </p:txBody>
      </p:sp>
      <p:sp>
        <p:nvSpPr>
          <p:cNvPr id="23" name="Объект 3"/>
          <p:cNvSpPr txBox="1">
            <a:spLocks/>
          </p:cNvSpPr>
          <p:nvPr/>
        </p:nvSpPr>
        <p:spPr>
          <a:xfrm>
            <a:off x="204906" y="1645713"/>
            <a:ext cx="6711950" cy="2504255"/>
          </a:xfrm>
          <a:prstGeom prst="rect">
            <a:avLst/>
          </a:prstGeom>
        </p:spPr>
        <p:txBody>
          <a:bodyPr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002060"/>
              </a:buClr>
              <a:buSzPct val="95000"/>
              <a:buFont typeface="Wingdings" pitchFamily="2" charset="2"/>
              <a:buChar char="§"/>
              <a:defRPr kumimoji="0"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002060"/>
              </a:buClr>
              <a:buSzPct val="90000"/>
              <a:buFont typeface="Wingdings" pitchFamily="2" charset="2"/>
              <a:buChar char="§"/>
              <a:defRPr kumimoji="0" sz="2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kumimoji="0"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kumimoji="0" sz="2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kumimoji="0"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endParaRPr lang="ru-RU" sz="2000" b="1" dirty="0">
              <a:solidFill>
                <a:schemeClr val="bg1"/>
              </a:solidFill>
              <a:ea typeface="Gotham Pro" charset="0"/>
              <a:cs typeface="Gotham Pro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6858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a typeface="Gotham Pro" charset="0"/>
                <a:cs typeface="Gotham Pro" charset="0"/>
              </a:rPr>
              <a:t>		Александр Любушкин</a:t>
            </a:r>
          </a:p>
          <a:p>
            <a:pPr marL="6858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chemeClr val="bg1"/>
                </a:solidFill>
                <a:ea typeface="Gotham Pro" charset="0"/>
                <a:cs typeface="Gotham Pro" charset="0"/>
              </a:rPr>
              <a:t>		Рустам Абдрахимов</a:t>
            </a:r>
          </a:p>
          <a:p>
            <a:pPr marL="68580" indent="0" fontAlgn="auto">
              <a:spcBef>
                <a:spcPts val="60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bg1"/>
              </a:solidFill>
              <a:ea typeface="Gotham Pro" charset="0"/>
              <a:cs typeface="Gotham Pro" charset="0"/>
            </a:endParaRPr>
          </a:p>
          <a:p>
            <a:pPr marL="6858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1"/>
                </a:solidFill>
                <a:ea typeface="Gotham Pro" charset="0"/>
                <a:cs typeface="Gotham Pro" charset="0"/>
              </a:rPr>
              <a:t>		</a:t>
            </a:r>
            <a:r>
              <a:rPr lang="en-US" sz="2000" b="1" dirty="0" err="1">
                <a:solidFill>
                  <a:schemeClr val="bg1"/>
                </a:solidFill>
                <a:ea typeface="Gotham Pro" charset="0"/>
                <a:cs typeface="Gotham Pro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</a:t>
            </a:r>
            <a:r>
              <a:rPr lang="ru-RU" sz="2800" dirty="0">
                <a:solidFill>
                  <a:schemeClr val="bg1"/>
                </a:solidFill>
                <a:ea typeface="Gotham Pro" charset="0"/>
                <a:cs typeface="Gotham Pro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ru-RU" sz="2000" b="1" dirty="0">
                <a:solidFill>
                  <a:schemeClr val="bg1"/>
                </a:solidFill>
                <a:ea typeface="Gotham Pro" charset="0"/>
                <a:cs typeface="Gotham Pro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fors.ru</a:t>
            </a:r>
            <a:endParaRPr lang="ru-RU" sz="2000" b="1" dirty="0">
              <a:solidFill>
                <a:schemeClr val="bg1"/>
              </a:solidFill>
              <a:ea typeface="Gotham Pro" charset="0"/>
              <a:cs typeface="Gotham Pro" charset="0"/>
            </a:endParaRPr>
          </a:p>
          <a:p>
            <a:pPr marL="68580" indent="0" fontAlgn="auto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chemeClr val="bg1"/>
                </a:solidFill>
                <a:ea typeface="Gotham Pro" charset="0"/>
                <a:cs typeface="Gotham Pro" charset="0"/>
              </a:rPr>
              <a:t>		</a:t>
            </a:r>
            <a:r>
              <a:rPr lang="ru-RU" sz="2000" dirty="0">
                <a:solidFill>
                  <a:schemeClr val="bg1"/>
                </a:solidFill>
                <a:ea typeface="Gotham Pro" charset="0"/>
                <a:cs typeface="Gotham Pro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lang="en-US" sz="2000" b="1" dirty="0" err="1">
                <a:solidFill>
                  <a:schemeClr val="bg1"/>
                </a:solidFill>
                <a:ea typeface="Gotham Pro" charset="0"/>
                <a:cs typeface="Gotham Pro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</a:t>
            </a:r>
            <a:r>
              <a:rPr lang="ru-RU" sz="2000" b="1" dirty="0">
                <a:solidFill>
                  <a:schemeClr val="bg1"/>
                </a:solidFill>
                <a:ea typeface="Gotham Pro" charset="0"/>
                <a:cs typeface="Gotham Pro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.fors.ru</a:t>
            </a:r>
            <a:r>
              <a:rPr lang="ru-RU" sz="2000" b="1" dirty="0">
                <a:solidFill>
                  <a:schemeClr val="bg1"/>
                </a:solidFill>
                <a:ea typeface="Gotham Pro" charset="0"/>
                <a:cs typeface="Gotham Pro" charset="0"/>
              </a:rPr>
              <a:t> </a:t>
            </a:r>
          </a:p>
          <a:p>
            <a:pPr marL="68580" indent="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None/>
            </a:pPr>
            <a:endParaRPr lang="ru-RU" sz="2000" b="1" dirty="0">
              <a:solidFill>
                <a:prstClr val="white"/>
              </a:solidFill>
              <a:ea typeface="Gotham Pro" charset="0"/>
              <a:cs typeface="Gotham Pro" charset="0"/>
            </a:endParaRPr>
          </a:p>
          <a:p>
            <a:pPr marL="68580" indent="0" fontAlgn="auto">
              <a:spcBef>
                <a:spcPts val="600"/>
              </a:spcBef>
              <a:spcAft>
                <a:spcPts val="0"/>
              </a:spcAft>
              <a:buNone/>
            </a:pPr>
            <a:endParaRPr lang="ru-RU" sz="2000" b="1" dirty="0">
              <a:solidFill>
                <a:schemeClr val="bg1"/>
              </a:solidFill>
              <a:ea typeface="Gotham Pro" charset="0"/>
              <a:cs typeface="Gotham Pro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63385" y="173019"/>
            <a:ext cx="8233872" cy="6858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200" b="1" kern="1200" spc="-100" baseline="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extLst/>
          </a:lstStyle>
          <a:p>
            <a:pPr algn="l" fontAlgn="auto">
              <a:spcAft>
                <a:spcPts val="0"/>
              </a:spcAft>
            </a:pP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9BF6C5-4E86-48AA-AAEA-1E5DA2DAB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57" y="4225915"/>
            <a:ext cx="2952346" cy="76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Статистические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929" y="519800"/>
            <a:ext cx="2307096" cy="4391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2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 rot="5400000">
            <a:off x="758898" y="2043219"/>
            <a:ext cx="603730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711" y="2583153"/>
            <a:ext cx="1989647" cy="127727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-Поиск и выбор базовых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-Формирование расчётных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-Выбор размерностей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год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период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подразделение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регион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84391" y="4026148"/>
            <a:ext cx="340743" cy="549219"/>
            <a:chOff x="5357003" y="2932977"/>
            <a:chExt cx="340743" cy="549219"/>
          </a:xfrm>
        </p:grpSpPr>
        <p:sp>
          <p:nvSpPr>
            <p:cNvPr id="40" name="Блок-схема: узел 39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>
              <a:stCxn id="40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939513" y="4178548"/>
            <a:ext cx="340743" cy="549219"/>
            <a:chOff x="5357003" y="2932977"/>
            <a:chExt cx="340743" cy="549219"/>
          </a:xfrm>
        </p:grpSpPr>
        <p:sp>
          <p:nvSpPr>
            <p:cNvPr id="46" name="Блок-схема: узел 45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>
              <a:stCxn id="46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84391" y="469127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аналитики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5360" y="407672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Таблицы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2011795"/>
            <a:ext cx="2051016" cy="1324941"/>
          </a:xfrm>
          <a:prstGeom prst="rect">
            <a:avLst/>
          </a:prstGeom>
        </p:spPr>
      </p:pic>
      <p:sp>
        <p:nvSpPr>
          <p:cNvPr id="54" name="Блок-схема: магнитный диск 53"/>
          <p:cNvSpPr/>
          <p:nvPr/>
        </p:nvSpPr>
        <p:spPr>
          <a:xfrm>
            <a:off x="6091478" y="2261638"/>
            <a:ext cx="1247627" cy="1117723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Разработанные</a:t>
            </a:r>
          </a:p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Отчёты</a:t>
            </a:r>
          </a:p>
          <a:p>
            <a:pPr algn="ctr"/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944" y="3351698"/>
            <a:ext cx="2079196" cy="168048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085360" y="17900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Матрицы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5360" y="329363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Графики</a:t>
            </a:r>
          </a:p>
        </p:txBody>
      </p:sp>
      <p:cxnSp>
        <p:nvCxnSpPr>
          <p:cNvPr id="14" name="Прямая со стрелкой 13"/>
          <p:cNvCxnSpPr>
            <a:stCxn id="38" idx="3"/>
            <a:endCxn id="51" idx="1"/>
          </p:cNvCxnSpPr>
          <p:nvPr/>
        </p:nvCxnSpPr>
        <p:spPr>
          <a:xfrm flipV="1">
            <a:off x="2104358" y="1217687"/>
            <a:ext cx="1116341" cy="200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8" idx="3"/>
            <a:endCxn id="53" idx="1"/>
          </p:cNvCxnSpPr>
          <p:nvPr/>
        </p:nvCxnSpPr>
        <p:spPr>
          <a:xfrm flipV="1">
            <a:off x="2104358" y="2674266"/>
            <a:ext cx="1147813" cy="54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3"/>
          </p:cNvCxnSpPr>
          <p:nvPr/>
        </p:nvCxnSpPr>
        <p:spPr>
          <a:xfrm>
            <a:off x="2104358" y="3221790"/>
            <a:ext cx="1182145" cy="92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трелка вправо 62"/>
          <p:cNvSpPr/>
          <p:nvPr/>
        </p:nvSpPr>
        <p:spPr>
          <a:xfrm rot="3038615">
            <a:off x="5207451" y="1595954"/>
            <a:ext cx="107363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300891" y="2582791"/>
            <a:ext cx="749837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19445722">
            <a:off x="5389519" y="3434614"/>
            <a:ext cx="878298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204688" y="2616017"/>
            <a:ext cx="340743" cy="549219"/>
            <a:chOff x="5357003" y="2932977"/>
            <a:chExt cx="340743" cy="549219"/>
          </a:xfrm>
        </p:grpSpPr>
        <p:sp>
          <p:nvSpPr>
            <p:cNvPr id="67" name="Блок-схема: узел 66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68" name="Прямая соединительная линия 67"/>
            <p:cNvCxnSpPr>
              <a:stCxn id="67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8559810" y="2768417"/>
            <a:ext cx="340743" cy="549219"/>
            <a:chOff x="5357003" y="2932977"/>
            <a:chExt cx="340743" cy="549219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stCxn id="73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4352" y="3352112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пользователи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8422421" y="2487623"/>
            <a:ext cx="340743" cy="549219"/>
            <a:chOff x="5357003" y="2932977"/>
            <a:chExt cx="340743" cy="549219"/>
          </a:xfrm>
        </p:grpSpPr>
        <p:sp>
          <p:nvSpPr>
            <p:cNvPr id="81" name="Блок-схема: узел 80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82" name="Прямая соединительная линия 81"/>
            <p:cNvCxnSpPr>
              <a:stCxn id="81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8199406" y="1777128"/>
            <a:ext cx="517248" cy="344871"/>
            <a:chOff x="3465994" y="1263086"/>
            <a:chExt cx="331787" cy="241300"/>
          </a:xfrm>
          <a:noFill/>
        </p:grpSpPr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3518381" y="1263086"/>
              <a:ext cx="228600" cy="160338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3465994" y="1431361"/>
              <a:ext cx="331787" cy="53975"/>
            </a:xfrm>
            <a:custGeom>
              <a:avLst/>
              <a:gdLst>
                <a:gd name="T0" fmla="*/ 123 w 807"/>
                <a:gd name="T1" fmla="*/ 0 h 131"/>
                <a:gd name="T2" fmla="*/ 0 w 807"/>
                <a:gd name="T3" fmla="*/ 131 h 131"/>
                <a:gd name="T4" fmla="*/ 807 w 807"/>
                <a:gd name="T5" fmla="*/ 131 h 131"/>
                <a:gd name="T6" fmla="*/ 684 w 807"/>
                <a:gd name="T7" fmla="*/ 0 h 131"/>
                <a:gd name="T8" fmla="*/ 123 w 80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131">
                  <a:moveTo>
                    <a:pt x="123" y="0"/>
                  </a:moveTo>
                  <a:lnTo>
                    <a:pt x="0" y="131"/>
                  </a:lnTo>
                  <a:lnTo>
                    <a:pt x="807" y="131"/>
                  </a:lnTo>
                  <a:lnTo>
                    <a:pt x="684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3465994" y="1485336"/>
              <a:ext cx="331787" cy="19050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531081" y="1278961"/>
              <a:ext cx="203200" cy="125413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3510444" y="1436124"/>
              <a:ext cx="242887" cy="6350"/>
            </a:xfrm>
            <a:custGeom>
              <a:avLst/>
              <a:gdLst>
                <a:gd name="T0" fmla="*/ 13 w 591"/>
                <a:gd name="T1" fmla="*/ 0 h 16"/>
                <a:gd name="T2" fmla="*/ 0 w 591"/>
                <a:gd name="T3" fmla="*/ 16 h 16"/>
                <a:gd name="T4" fmla="*/ 591 w 591"/>
                <a:gd name="T5" fmla="*/ 16 h 16"/>
                <a:gd name="T6" fmla="*/ 574 w 591"/>
                <a:gd name="T7" fmla="*/ 0 h 16"/>
                <a:gd name="T8" fmla="*/ 13 w 59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6">
                  <a:moveTo>
                    <a:pt x="13" y="0"/>
                  </a:moveTo>
                  <a:lnTo>
                    <a:pt x="0" y="16"/>
                  </a:lnTo>
                  <a:lnTo>
                    <a:pt x="591" y="16"/>
                  </a:lnTo>
                  <a:lnTo>
                    <a:pt x="574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3556481" y="1466286"/>
              <a:ext cx="152400" cy="6350"/>
            </a:xfrm>
            <a:custGeom>
              <a:avLst/>
              <a:gdLst>
                <a:gd name="T0" fmla="*/ 13 w 369"/>
                <a:gd name="T1" fmla="*/ 0 h 16"/>
                <a:gd name="T2" fmla="*/ 0 w 369"/>
                <a:gd name="T3" fmla="*/ 16 h 16"/>
                <a:gd name="T4" fmla="*/ 369 w 369"/>
                <a:gd name="T5" fmla="*/ 16 h 16"/>
                <a:gd name="T6" fmla="*/ 356 w 369"/>
                <a:gd name="T7" fmla="*/ 0 h 16"/>
                <a:gd name="T8" fmla="*/ 13 w 36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6">
                  <a:moveTo>
                    <a:pt x="13" y="0"/>
                  </a:moveTo>
                  <a:lnTo>
                    <a:pt x="0" y="16"/>
                  </a:lnTo>
                  <a:lnTo>
                    <a:pt x="369" y="16"/>
                  </a:lnTo>
                  <a:lnTo>
                    <a:pt x="35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3502506" y="1447236"/>
              <a:ext cx="260350" cy="6350"/>
            </a:xfrm>
            <a:custGeom>
              <a:avLst/>
              <a:gdLst>
                <a:gd name="T0" fmla="*/ 17 w 633"/>
                <a:gd name="T1" fmla="*/ 0 h 17"/>
                <a:gd name="T2" fmla="*/ 0 w 633"/>
                <a:gd name="T3" fmla="*/ 17 h 17"/>
                <a:gd name="T4" fmla="*/ 633 w 633"/>
                <a:gd name="T5" fmla="*/ 17 h 17"/>
                <a:gd name="T6" fmla="*/ 616 w 633"/>
                <a:gd name="T7" fmla="*/ 0 h 17"/>
                <a:gd name="T8" fmla="*/ 17 w 6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7">
                  <a:moveTo>
                    <a:pt x="17" y="0"/>
                  </a:moveTo>
                  <a:lnTo>
                    <a:pt x="0" y="17"/>
                  </a:lnTo>
                  <a:lnTo>
                    <a:pt x="633" y="17"/>
                  </a:lnTo>
                  <a:lnTo>
                    <a:pt x="6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492981" y="1456761"/>
              <a:ext cx="277813" cy="6350"/>
            </a:xfrm>
            <a:custGeom>
              <a:avLst/>
              <a:gdLst>
                <a:gd name="T0" fmla="*/ 17 w 675"/>
                <a:gd name="T1" fmla="*/ 0 h 16"/>
                <a:gd name="T2" fmla="*/ 0 w 675"/>
                <a:gd name="T3" fmla="*/ 16 h 16"/>
                <a:gd name="T4" fmla="*/ 675 w 675"/>
                <a:gd name="T5" fmla="*/ 16 h 16"/>
                <a:gd name="T6" fmla="*/ 658 w 675"/>
                <a:gd name="T7" fmla="*/ 0 h 16"/>
                <a:gd name="T8" fmla="*/ 17 w 67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6">
                  <a:moveTo>
                    <a:pt x="17" y="0"/>
                  </a:moveTo>
                  <a:lnTo>
                    <a:pt x="0" y="16"/>
                  </a:lnTo>
                  <a:lnTo>
                    <a:pt x="675" y="16"/>
                  </a:lnTo>
                  <a:lnTo>
                    <a:pt x="65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115247" y="15089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Браузер</a:t>
            </a:r>
          </a:p>
        </p:txBody>
      </p:sp>
      <p:sp>
        <p:nvSpPr>
          <p:cNvPr id="97" name="Блок-схема: несколько документов 96"/>
          <p:cNvSpPr/>
          <p:nvPr/>
        </p:nvSpPr>
        <p:spPr>
          <a:xfrm>
            <a:off x="8227486" y="4189844"/>
            <a:ext cx="460327" cy="340324"/>
          </a:xfrm>
          <a:prstGeom prst="flowChartMultidocumen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8102423" y="3942826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</a:rPr>
              <a:t>Open Office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Стрелка вправо 98"/>
          <p:cNvSpPr/>
          <p:nvPr/>
        </p:nvSpPr>
        <p:spPr>
          <a:xfrm>
            <a:off x="7407893" y="2619708"/>
            <a:ext cx="62412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08" y="5700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Oracle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9922" y="566356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650527" y="552451"/>
            <a:ext cx="951710" cy="374858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миграция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сбора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082" y="676903"/>
            <a:ext cx="1970261" cy="107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5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Статистические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929" y="519800"/>
            <a:ext cx="2307096" cy="4391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3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 rot="5400000">
            <a:off x="758898" y="2043219"/>
            <a:ext cx="603730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711" y="2583153"/>
            <a:ext cx="1989647" cy="127727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-Поиск и выбор базовых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-Формирование расчётных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-Выбор размерностей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год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период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подразделение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регион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84391" y="4026148"/>
            <a:ext cx="340743" cy="549219"/>
            <a:chOff x="5357003" y="2932977"/>
            <a:chExt cx="340743" cy="549219"/>
          </a:xfrm>
        </p:grpSpPr>
        <p:sp>
          <p:nvSpPr>
            <p:cNvPr id="40" name="Блок-схема: узел 39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>
              <a:stCxn id="40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939513" y="4178548"/>
            <a:ext cx="340743" cy="549219"/>
            <a:chOff x="5357003" y="2932977"/>
            <a:chExt cx="340743" cy="549219"/>
          </a:xfrm>
        </p:grpSpPr>
        <p:sp>
          <p:nvSpPr>
            <p:cNvPr id="46" name="Блок-схема: узел 45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>
              <a:stCxn id="46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84391" y="469127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аналитики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5360" y="407672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Таблицы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2011795"/>
            <a:ext cx="2051016" cy="1324941"/>
          </a:xfrm>
          <a:prstGeom prst="rect">
            <a:avLst/>
          </a:prstGeom>
        </p:spPr>
      </p:pic>
      <p:sp>
        <p:nvSpPr>
          <p:cNvPr id="54" name="Блок-схема: магнитный диск 53"/>
          <p:cNvSpPr/>
          <p:nvPr/>
        </p:nvSpPr>
        <p:spPr>
          <a:xfrm>
            <a:off x="6091478" y="2261638"/>
            <a:ext cx="1247627" cy="1117723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Разработанные</a:t>
            </a:r>
          </a:p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Отчёты</a:t>
            </a:r>
          </a:p>
          <a:p>
            <a:pPr algn="ctr"/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944" y="3351698"/>
            <a:ext cx="2079196" cy="168048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085360" y="17900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Матрицы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5360" y="329363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Графики</a:t>
            </a:r>
          </a:p>
        </p:txBody>
      </p:sp>
      <p:cxnSp>
        <p:nvCxnSpPr>
          <p:cNvPr id="14" name="Прямая со стрелкой 13"/>
          <p:cNvCxnSpPr>
            <a:stCxn id="38" idx="3"/>
            <a:endCxn id="51" idx="1"/>
          </p:cNvCxnSpPr>
          <p:nvPr/>
        </p:nvCxnSpPr>
        <p:spPr>
          <a:xfrm flipV="1">
            <a:off x="2104358" y="1217687"/>
            <a:ext cx="1116341" cy="200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8" idx="3"/>
            <a:endCxn id="53" idx="1"/>
          </p:cNvCxnSpPr>
          <p:nvPr/>
        </p:nvCxnSpPr>
        <p:spPr>
          <a:xfrm flipV="1">
            <a:off x="2104358" y="2674266"/>
            <a:ext cx="1147813" cy="54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3"/>
          </p:cNvCxnSpPr>
          <p:nvPr/>
        </p:nvCxnSpPr>
        <p:spPr>
          <a:xfrm>
            <a:off x="2104358" y="3221790"/>
            <a:ext cx="1182145" cy="92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трелка вправо 62"/>
          <p:cNvSpPr/>
          <p:nvPr/>
        </p:nvSpPr>
        <p:spPr>
          <a:xfrm rot="3038615">
            <a:off x="5207451" y="1595954"/>
            <a:ext cx="107363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300891" y="2582791"/>
            <a:ext cx="749837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19445722">
            <a:off x="5389519" y="3434614"/>
            <a:ext cx="878298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204688" y="2616017"/>
            <a:ext cx="340743" cy="549219"/>
            <a:chOff x="5357003" y="2932977"/>
            <a:chExt cx="340743" cy="549219"/>
          </a:xfrm>
        </p:grpSpPr>
        <p:sp>
          <p:nvSpPr>
            <p:cNvPr id="67" name="Блок-схема: узел 66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68" name="Прямая соединительная линия 67"/>
            <p:cNvCxnSpPr>
              <a:stCxn id="67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8559810" y="2768417"/>
            <a:ext cx="340743" cy="549219"/>
            <a:chOff x="5357003" y="2932977"/>
            <a:chExt cx="340743" cy="549219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stCxn id="73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4352" y="3352112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пользователи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8422421" y="2487623"/>
            <a:ext cx="340743" cy="549219"/>
            <a:chOff x="5357003" y="2932977"/>
            <a:chExt cx="340743" cy="549219"/>
          </a:xfrm>
        </p:grpSpPr>
        <p:sp>
          <p:nvSpPr>
            <p:cNvPr id="81" name="Блок-схема: узел 80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82" name="Прямая соединительная линия 81"/>
            <p:cNvCxnSpPr>
              <a:stCxn id="81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8199406" y="1777128"/>
            <a:ext cx="517248" cy="344871"/>
            <a:chOff x="3465994" y="1263086"/>
            <a:chExt cx="331787" cy="241300"/>
          </a:xfrm>
          <a:noFill/>
        </p:grpSpPr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3518381" y="1263086"/>
              <a:ext cx="228600" cy="160338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3465994" y="1431361"/>
              <a:ext cx="331787" cy="53975"/>
            </a:xfrm>
            <a:custGeom>
              <a:avLst/>
              <a:gdLst>
                <a:gd name="T0" fmla="*/ 123 w 807"/>
                <a:gd name="T1" fmla="*/ 0 h 131"/>
                <a:gd name="T2" fmla="*/ 0 w 807"/>
                <a:gd name="T3" fmla="*/ 131 h 131"/>
                <a:gd name="T4" fmla="*/ 807 w 807"/>
                <a:gd name="T5" fmla="*/ 131 h 131"/>
                <a:gd name="T6" fmla="*/ 684 w 807"/>
                <a:gd name="T7" fmla="*/ 0 h 131"/>
                <a:gd name="T8" fmla="*/ 123 w 80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131">
                  <a:moveTo>
                    <a:pt x="123" y="0"/>
                  </a:moveTo>
                  <a:lnTo>
                    <a:pt x="0" y="131"/>
                  </a:lnTo>
                  <a:lnTo>
                    <a:pt x="807" y="131"/>
                  </a:lnTo>
                  <a:lnTo>
                    <a:pt x="684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3465994" y="1485336"/>
              <a:ext cx="331787" cy="19050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531081" y="1278961"/>
              <a:ext cx="203200" cy="125413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3510444" y="1436124"/>
              <a:ext cx="242887" cy="6350"/>
            </a:xfrm>
            <a:custGeom>
              <a:avLst/>
              <a:gdLst>
                <a:gd name="T0" fmla="*/ 13 w 591"/>
                <a:gd name="T1" fmla="*/ 0 h 16"/>
                <a:gd name="T2" fmla="*/ 0 w 591"/>
                <a:gd name="T3" fmla="*/ 16 h 16"/>
                <a:gd name="T4" fmla="*/ 591 w 591"/>
                <a:gd name="T5" fmla="*/ 16 h 16"/>
                <a:gd name="T6" fmla="*/ 574 w 591"/>
                <a:gd name="T7" fmla="*/ 0 h 16"/>
                <a:gd name="T8" fmla="*/ 13 w 59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6">
                  <a:moveTo>
                    <a:pt x="13" y="0"/>
                  </a:moveTo>
                  <a:lnTo>
                    <a:pt x="0" y="16"/>
                  </a:lnTo>
                  <a:lnTo>
                    <a:pt x="591" y="16"/>
                  </a:lnTo>
                  <a:lnTo>
                    <a:pt x="574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3556481" y="1466286"/>
              <a:ext cx="152400" cy="6350"/>
            </a:xfrm>
            <a:custGeom>
              <a:avLst/>
              <a:gdLst>
                <a:gd name="T0" fmla="*/ 13 w 369"/>
                <a:gd name="T1" fmla="*/ 0 h 16"/>
                <a:gd name="T2" fmla="*/ 0 w 369"/>
                <a:gd name="T3" fmla="*/ 16 h 16"/>
                <a:gd name="T4" fmla="*/ 369 w 369"/>
                <a:gd name="T5" fmla="*/ 16 h 16"/>
                <a:gd name="T6" fmla="*/ 356 w 369"/>
                <a:gd name="T7" fmla="*/ 0 h 16"/>
                <a:gd name="T8" fmla="*/ 13 w 36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6">
                  <a:moveTo>
                    <a:pt x="13" y="0"/>
                  </a:moveTo>
                  <a:lnTo>
                    <a:pt x="0" y="16"/>
                  </a:lnTo>
                  <a:lnTo>
                    <a:pt x="369" y="16"/>
                  </a:lnTo>
                  <a:lnTo>
                    <a:pt x="35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3502506" y="1447236"/>
              <a:ext cx="260350" cy="6350"/>
            </a:xfrm>
            <a:custGeom>
              <a:avLst/>
              <a:gdLst>
                <a:gd name="T0" fmla="*/ 17 w 633"/>
                <a:gd name="T1" fmla="*/ 0 h 17"/>
                <a:gd name="T2" fmla="*/ 0 w 633"/>
                <a:gd name="T3" fmla="*/ 17 h 17"/>
                <a:gd name="T4" fmla="*/ 633 w 633"/>
                <a:gd name="T5" fmla="*/ 17 h 17"/>
                <a:gd name="T6" fmla="*/ 616 w 633"/>
                <a:gd name="T7" fmla="*/ 0 h 17"/>
                <a:gd name="T8" fmla="*/ 17 w 6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7">
                  <a:moveTo>
                    <a:pt x="17" y="0"/>
                  </a:moveTo>
                  <a:lnTo>
                    <a:pt x="0" y="17"/>
                  </a:lnTo>
                  <a:lnTo>
                    <a:pt x="633" y="17"/>
                  </a:lnTo>
                  <a:lnTo>
                    <a:pt x="6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492981" y="1456761"/>
              <a:ext cx="277813" cy="6350"/>
            </a:xfrm>
            <a:custGeom>
              <a:avLst/>
              <a:gdLst>
                <a:gd name="T0" fmla="*/ 17 w 675"/>
                <a:gd name="T1" fmla="*/ 0 h 16"/>
                <a:gd name="T2" fmla="*/ 0 w 675"/>
                <a:gd name="T3" fmla="*/ 16 h 16"/>
                <a:gd name="T4" fmla="*/ 675 w 675"/>
                <a:gd name="T5" fmla="*/ 16 h 16"/>
                <a:gd name="T6" fmla="*/ 658 w 675"/>
                <a:gd name="T7" fmla="*/ 0 h 16"/>
                <a:gd name="T8" fmla="*/ 17 w 67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6">
                  <a:moveTo>
                    <a:pt x="17" y="0"/>
                  </a:moveTo>
                  <a:lnTo>
                    <a:pt x="0" y="16"/>
                  </a:lnTo>
                  <a:lnTo>
                    <a:pt x="675" y="16"/>
                  </a:lnTo>
                  <a:lnTo>
                    <a:pt x="65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115247" y="15089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Браузер</a:t>
            </a:r>
          </a:p>
        </p:txBody>
      </p:sp>
      <p:sp>
        <p:nvSpPr>
          <p:cNvPr id="97" name="Блок-схема: несколько документов 96"/>
          <p:cNvSpPr/>
          <p:nvPr/>
        </p:nvSpPr>
        <p:spPr>
          <a:xfrm>
            <a:off x="8227486" y="4189844"/>
            <a:ext cx="460327" cy="340324"/>
          </a:xfrm>
          <a:prstGeom prst="flowChartMultidocumen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8102423" y="3942826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</a:rPr>
              <a:t>Open Office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Стрелка вправо 98"/>
          <p:cNvSpPr/>
          <p:nvPr/>
        </p:nvSpPr>
        <p:spPr>
          <a:xfrm>
            <a:off x="7407893" y="2619708"/>
            <a:ext cx="62412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08" y="5700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Oracle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9922" y="566356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650527" y="552451"/>
            <a:ext cx="951710" cy="374858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миграция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сбора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082" y="676903"/>
            <a:ext cx="1970261" cy="10771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807832" y="459507"/>
            <a:ext cx="3214349" cy="453954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No coding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5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Статистические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929" y="519800"/>
            <a:ext cx="2307096" cy="4391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4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 rot="5400000">
            <a:off x="758898" y="2043219"/>
            <a:ext cx="603730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711" y="2583153"/>
            <a:ext cx="1989647" cy="127727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-Поиск и выбор базовых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-Формирование расчётных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-Выбор размерностей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год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период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подразделение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регион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84391" y="4026148"/>
            <a:ext cx="340743" cy="549219"/>
            <a:chOff x="5357003" y="2932977"/>
            <a:chExt cx="340743" cy="549219"/>
          </a:xfrm>
        </p:grpSpPr>
        <p:sp>
          <p:nvSpPr>
            <p:cNvPr id="40" name="Блок-схема: узел 39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>
              <a:stCxn id="40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939513" y="4178548"/>
            <a:ext cx="340743" cy="549219"/>
            <a:chOff x="5357003" y="2932977"/>
            <a:chExt cx="340743" cy="549219"/>
          </a:xfrm>
        </p:grpSpPr>
        <p:sp>
          <p:nvSpPr>
            <p:cNvPr id="46" name="Блок-схема: узел 45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>
              <a:stCxn id="46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84391" y="469127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аналитики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5360" y="407672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Таблицы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2011795"/>
            <a:ext cx="2051016" cy="1324941"/>
          </a:xfrm>
          <a:prstGeom prst="rect">
            <a:avLst/>
          </a:prstGeom>
        </p:spPr>
      </p:pic>
      <p:sp>
        <p:nvSpPr>
          <p:cNvPr id="54" name="Блок-схема: магнитный диск 53"/>
          <p:cNvSpPr/>
          <p:nvPr/>
        </p:nvSpPr>
        <p:spPr>
          <a:xfrm>
            <a:off x="6091478" y="2261638"/>
            <a:ext cx="1247627" cy="1117723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Разработанные</a:t>
            </a:r>
          </a:p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Отчёты</a:t>
            </a:r>
          </a:p>
          <a:p>
            <a:pPr algn="ctr"/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944" y="3351698"/>
            <a:ext cx="2079196" cy="168048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085360" y="17900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Матрицы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5360" y="329363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Графики</a:t>
            </a:r>
          </a:p>
        </p:txBody>
      </p:sp>
      <p:cxnSp>
        <p:nvCxnSpPr>
          <p:cNvPr id="14" name="Прямая со стрелкой 13"/>
          <p:cNvCxnSpPr>
            <a:stCxn id="38" idx="3"/>
            <a:endCxn id="51" idx="1"/>
          </p:cNvCxnSpPr>
          <p:nvPr/>
        </p:nvCxnSpPr>
        <p:spPr>
          <a:xfrm flipV="1">
            <a:off x="2104358" y="1217687"/>
            <a:ext cx="1116341" cy="200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8" idx="3"/>
            <a:endCxn id="53" idx="1"/>
          </p:cNvCxnSpPr>
          <p:nvPr/>
        </p:nvCxnSpPr>
        <p:spPr>
          <a:xfrm flipV="1">
            <a:off x="2104358" y="2674266"/>
            <a:ext cx="1147813" cy="54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3"/>
          </p:cNvCxnSpPr>
          <p:nvPr/>
        </p:nvCxnSpPr>
        <p:spPr>
          <a:xfrm>
            <a:off x="2104358" y="3221790"/>
            <a:ext cx="1182145" cy="92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трелка вправо 62"/>
          <p:cNvSpPr/>
          <p:nvPr/>
        </p:nvSpPr>
        <p:spPr>
          <a:xfrm rot="3038615">
            <a:off x="5207451" y="1595954"/>
            <a:ext cx="107363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300891" y="2582791"/>
            <a:ext cx="749837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19445722">
            <a:off x="5389519" y="3434614"/>
            <a:ext cx="878298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204688" y="2616017"/>
            <a:ext cx="340743" cy="549219"/>
            <a:chOff x="5357003" y="2932977"/>
            <a:chExt cx="340743" cy="549219"/>
          </a:xfrm>
        </p:grpSpPr>
        <p:sp>
          <p:nvSpPr>
            <p:cNvPr id="67" name="Блок-схема: узел 66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68" name="Прямая соединительная линия 67"/>
            <p:cNvCxnSpPr>
              <a:stCxn id="67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8559810" y="2768417"/>
            <a:ext cx="340743" cy="549219"/>
            <a:chOff x="5357003" y="2932977"/>
            <a:chExt cx="340743" cy="549219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stCxn id="73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4352" y="3352112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пользователи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8422421" y="2487623"/>
            <a:ext cx="340743" cy="549219"/>
            <a:chOff x="5357003" y="2932977"/>
            <a:chExt cx="340743" cy="549219"/>
          </a:xfrm>
        </p:grpSpPr>
        <p:sp>
          <p:nvSpPr>
            <p:cNvPr id="81" name="Блок-схема: узел 80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82" name="Прямая соединительная линия 81"/>
            <p:cNvCxnSpPr>
              <a:stCxn id="81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8199406" y="1777128"/>
            <a:ext cx="517248" cy="344871"/>
            <a:chOff x="3465994" y="1263086"/>
            <a:chExt cx="331787" cy="241300"/>
          </a:xfrm>
          <a:noFill/>
        </p:grpSpPr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3518381" y="1263086"/>
              <a:ext cx="228600" cy="160338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3465994" y="1431361"/>
              <a:ext cx="331787" cy="53975"/>
            </a:xfrm>
            <a:custGeom>
              <a:avLst/>
              <a:gdLst>
                <a:gd name="T0" fmla="*/ 123 w 807"/>
                <a:gd name="T1" fmla="*/ 0 h 131"/>
                <a:gd name="T2" fmla="*/ 0 w 807"/>
                <a:gd name="T3" fmla="*/ 131 h 131"/>
                <a:gd name="T4" fmla="*/ 807 w 807"/>
                <a:gd name="T5" fmla="*/ 131 h 131"/>
                <a:gd name="T6" fmla="*/ 684 w 807"/>
                <a:gd name="T7" fmla="*/ 0 h 131"/>
                <a:gd name="T8" fmla="*/ 123 w 80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131">
                  <a:moveTo>
                    <a:pt x="123" y="0"/>
                  </a:moveTo>
                  <a:lnTo>
                    <a:pt x="0" y="131"/>
                  </a:lnTo>
                  <a:lnTo>
                    <a:pt x="807" y="131"/>
                  </a:lnTo>
                  <a:lnTo>
                    <a:pt x="684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3465994" y="1485336"/>
              <a:ext cx="331787" cy="19050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531081" y="1278961"/>
              <a:ext cx="203200" cy="125413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3510444" y="1436124"/>
              <a:ext cx="242887" cy="6350"/>
            </a:xfrm>
            <a:custGeom>
              <a:avLst/>
              <a:gdLst>
                <a:gd name="T0" fmla="*/ 13 w 591"/>
                <a:gd name="T1" fmla="*/ 0 h 16"/>
                <a:gd name="T2" fmla="*/ 0 w 591"/>
                <a:gd name="T3" fmla="*/ 16 h 16"/>
                <a:gd name="T4" fmla="*/ 591 w 591"/>
                <a:gd name="T5" fmla="*/ 16 h 16"/>
                <a:gd name="T6" fmla="*/ 574 w 591"/>
                <a:gd name="T7" fmla="*/ 0 h 16"/>
                <a:gd name="T8" fmla="*/ 13 w 59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6">
                  <a:moveTo>
                    <a:pt x="13" y="0"/>
                  </a:moveTo>
                  <a:lnTo>
                    <a:pt x="0" y="16"/>
                  </a:lnTo>
                  <a:lnTo>
                    <a:pt x="591" y="16"/>
                  </a:lnTo>
                  <a:lnTo>
                    <a:pt x="574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3556481" y="1466286"/>
              <a:ext cx="152400" cy="6350"/>
            </a:xfrm>
            <a:custGeom>
              <a:avLst/>
              <a:gdLst>
                <a:gd name="T0" fmla="*/ 13 w 369"/>
                <a:gd name="T1" fmla="*/ 0 h 16"/>
                <a:gd name="T2" fmla="*/ 0 w 369"/>
                <a:gd name="T3" fmla="*/ 16 h 16"/>
                <a:gd name="T4" fmla="*/ 369 w 369"/>
                <a:gd name="T5" fmla="*/ 16 h 16"/>
                <a:gd name="T6" fmla="*/ 356 w 369"/>
                <a:gd name="T7" fmla="*/ 0 h 16"/>
                <a:gd name="T8" fmla="*/ 13 w 36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6">
                  <a:moveTo>
                    <a:pt x="13" y="0"/>
                  </a:moveTo>
                  <a:lnTo>
                    <a:pt x="0" y="16"/>
                  </a:lnTo>
                  <a:lnTo>
                    <a:pt x="369" y="16"/>
                  </a:lnTo>
                  <a:lnTo>
                    <a:pt x="35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3502506" y="1447236"/>
              <a:ext cx="260350" cy="6350"/>
            </a:xfrm>
            <a:custGeom>
              <a:avLst/>
              <a:gdLst>
                <a:gd name="T0" fmla="*/ 17 w 633"/>
                <a:gd name="T1" fmla="*/ 0 h 17"/>
                <a:gd name="T2" fmla="*/ 0 w 633"/>
                <a:gd name="T3" fmla="*/ 17 h 17"/>
                <a:gd name="T4" fmla="*/ 633 w 633"/>
                <a:gd name="T5" fmla="*/ 17 h 17"/>
                <a:gd name="T6" fmla="*/ 616 w 633"/>
                <a:gd name="T7" fmla="*/ 0 h 17"/>
                <a:gd name="T8" fmla="*/ 17 w 6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7">
                  <a:moveTo>
                    <a:pt x="17" y="0"/>
                  </a:moveTo>
                  <a:lnTo>
                    <a:pt x="0" y="17"/>
                  </a:lnTo>
                  <a:lnTo>
                    <a:pt x="633" y="17"/>
                  </a:lnTo>
                  <a:lnTo>
                    <a:pt x="6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492981" y="1456761"/>
              <a:ext cx="277813" cy="6350"/>
            </a:xfrm>
            <a:custGeom>
              <a:avLst/>
              <a:gdLst>
                <a:gd name="T0" fmla="*/ 17 w 675"/>
                <a:gd name="T1" fmla="*/ 0 h 16"/>
                <a:gd name="T2" fmla="*/ 0 w 675"/>
                <a:gd name="T3" fmla="*/ 16 h 16"/>
                <a:gd name="T4" fmla="*/ 675 w 675"/>
                <a:gd name="T5" fmla="*/ 16 h 16"/>
                <a:gd name="T6" fmla="*/ 658 w 675"/>
                <a:gd name="T7" fmla="*/ 0 h 16"/>
                <a:gd name="T8" fmla="*/ 17 w 67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6">
                  <a:moveTo>
                    <a:pt x="17" y="0"/>
                  </a:moveTo>
                  <a:lnTo>
                    <a:pt x="0" y="16"/>
                  </a:lnTo>
                  <a:lnTo>
                    <a:pt x="675" y="16"/>
                  </a:lnTo>
                  <a:lnTo>
                    <a:pt x="65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115247" y="15089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Браузер</a:t>
            </a:r>
          </a:p>
        </p:txBody>
      </p:sp>
      <p:sp>
        <p:nvSpPr>
          <p:cNvPr id="97" name="Блок-схема: несколько документов 96"/>
          <p:cNvSpPr/>
          <p:nvPr/>
        </p:nvSpPr>
        <p:spPr>
          <a:xfrm>
            <a:off x="8227486" y="4189844"/>
            <a:ext cx="460327" cy="340324"/>
          </a:xfrm>
          <a:prstGeom prst="flowChartMultidocumen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8102423" y="3942826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</a:rPr>
              <a:t>Open Office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Стрелка вправо 98"/>
          <p:cNvSpPr/>
          <p:nvPr/>
        </p:nvSpPr>
        <p:spPr>
          <a:xfrm>
            <a:off x="7407893" y="2619708"/>
            <a:ext cx="62412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08" y="5700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Oracle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9922" y="566356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650527" y="552451"/>
            <a:ext cx="951710" cy="374858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миграция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сбора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082" y="676903"/>
            <a:ext cx="1970261" cy="1077100"/>
          </a:xfrm>
          <a:prstGeom prst="rect">
            <a:avLst/>
          </a:prstGeom>
        </p:spPr>
      </p:pic>
      <p:sp>
        <p:nvSpPr>
          <p:cNvPr id="101" name="Скругленный прямоугольник 100"/>
          <p:cNvSpPr/>
          <p:nvPr/>
        </p:nvSpPr>
        <p:spPr>
          <a:xfrm>
            <a:off x="6081329" y="612502"/>
            <a:ext cx="1732084" cy="13665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Интерактивность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Фильтры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Сортировки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Группировки</a:t>
            </a:r>
          </a:p>
          <a:p>
            <a:pPr marL="285750" indent="-285750">
              <a:buFontTx/>
              <a:buChar char="-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Drill-down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Форматирование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Заголовки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Расположение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7832" y="459507"/>
            <a:ext cx="3214349" cy="453954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No coding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24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Статистические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929" y="519800"/>
            <a:ext cx="2307096" cy="4391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5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 rot="5400000">
            <a:off x="758898" y="2043219"/>
            <a:ext cx="603730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711" y="2583153"/>
            <a:ext cx="1989647" cy="127727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-Поиск и выбор базовых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-Формирование расчётных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-Выбор размерностей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год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период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подразделение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регион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84391" y="4026148"/>
            <a:ext cx="340743" cy="549219"/>
            <a:chOff x="5357003" y="2932977"/>
            <a:chExt cx="340743" cy="549219"/>
          </a:xfrm>
        </p:grpSpPr>
        <p:sp>
          <p:nvSpPr>
            <p:cNvPr id="40" name="Блок-схема: узел 39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>
              <a:stCxn id="40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939513" y="4178548"/>
            <a:ext cx="340743" cy="549219"/>
            <a:chOff x="5357003" y="2932977"/>
            <a:chExt cx="340743" cy="549219"/>
          </a:xfrm>
        </p:grpSpPr>
        <p:sp>
          <p:nvSpPr>
            <p:cNvPr id="46" name="Блок-схема: узел 45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>
              <a:stCxn id="46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84391" y="469127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аналитики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5360" y="407672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Таблицы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2011795"/>
            <a:ext cx="2051016" cy="1324941"/>
          </a:xfrm>
          <a:prstGeom prst="rect">
            <a:avLst/>
          </a:prstGeom>
        </p:spPr>
      </p:pic>
      <p:sp>
        <p:nvSpPr>
          <p:cNvPr id="54" name="Блок-схема: магнитный диск 53"/>
          <p:cNvSpPr/>
          <p:nvPr/>
        </p:nvSpPr>
        <p:spPr>
          <a:xfrm>
            <a:off x="6091478" y="2261638"/>
            <a:ext cx="1247627" cy="1117723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Разработанные</a:t>
            </a:r>
          </a:p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Отчёты</a:t>
            </a:r>
          </a:p>
          <a:p>
            <a:pPr algn="ctr"/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1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944" y="3351698"/>
            <a:ext cx="2079196" cy="168048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085360" y="17900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Матрицы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5360" y="329363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Графики</a:t>
            </a:r>
          </a:p>
        </p:txBody>
      </p:sp>
      <p:cxnSp>
        <p:nvCxnSpPr>
          <p:cNvPr id="14" name="Прямая со стрелкой 13"/>
          <p:cNvCxnSpPr>
            <a:stCxn id="38" idx="3"/>
            <a:endCxn id="51" idx="1"/>
          </p:cNvCxnSpPr>
          <p:nvPr/>
        </p:nvCxnSpPr>
        <p:spPr>
          <a:xfrm flipV="1">
            <a:off x="2104358" y="1217687"/>
            <a:ext cx="1116341" cy="200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8" idx="3"/>
            <a:endCxn id="53" idx="1"/>
          </p:cNvCxnSpPr>
          <p:nvPr/>
        </p:nvCxnSpPr>
        <p:spPr>
          <a:xfrm flipV="1">
            <a:off x="2104358" y="2674266"/>
            <a:ext cx="1147813" cy="54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3"/>
          </p:cNvCxnSpPr>
          <p:nvPr/>
        </p:nvCxnSpPr>
        <p:spPr>
          <a:xfrm>
            <a:off x="2104358" y="3221790"/>
            <a:ext cx="1182145" cy="92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трелка вправо 62"/>
          <p:cNvSpPr/>
          <p:nvPr/>
        </p:nvSpPr>
        <p:spPr>
          <a:xfrm rot="3038615">
            <a:off x="5207451" y="1595954"/>
            <a:ext cx="107363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300891" y="2582791"/>
            <a:ext cx="749837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19445722">
            <a:off x="5389519" y="3434614"/>
            <a:ext cx="878298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204688" y="2616017"/>
            <a:ext cx="340743" cy="549219"/>
            <a:chOff x="5357003" y="2932977"/>
            <a:chExt cx="340743" cy="549219"/>
          </a:xfrm>
        </p:grpSpPr>
        <p:sp>
          <p:nvSpPr>
            <p:cNvPr id="67" name="Блок-схема: узел 66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68" name="Прямая соединительная линия 67"/>
            <p:cNvCxnSpPr>
              <a:stCxn id="67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8559810" y="2768417"/>
            <a:ext cx="340743" cy="549219"/>
            <a:chOff x="5357003" y="2932977"/>
            <a:chExt cx="340743" cy="549219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stCxn id="73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4352" y="3352112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пользователи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8422421" y="2487623"/>
            <a:ext cx="340743" cy="549219"/>
            <a:chOff x="5357003" y="2932977"/>
            <a:chExt cx="340743" cy="549219"/>
          </a:xfrm>
        </p:grpSpPr>
        <p:sp>
          <p:nvSpPr>
            <p:cNvPr id="81" name="Блок-схема: узел 80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82" name="Прямая соединительная линия 81"/>
            <p:cNvCxnSpPr>
              <a:stCxn id="81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8199406" y="1777128"/>
            <a:ext cx="517248" cy="344871"/>
            <a:chOff x="3465994" y="1263086"/>
            <a:chExt cx="331787" cy="241300"/>
          </a:xfrm>
          <a:noFill/>
        </p:grpSpPr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3518381" y="1263086"/>
              <a:ext cx="228600" cy="160338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3465994" y="1431361"/>
              <a:ext cx="331787" cy="53975"/>
            </a:xfrm>
            <a:custGeom>
              <a:avLst/>
              <a:gdLst>
                <a:gd name="T0" fmla="*/ 123 w 807"/>
                <a:gd name="T1" fmla="*/ 0 h 131"/>
                <a:gd name="T2" fmla="*/ 0 w 807"/>
                <a:gd name="T3" fmla="*/ 131 h 131"/>
                <a:gd name="T4" fmla="*/ 807 w 807"/>
                <a:gd name="T5" fmla="*/ 131 h 131"/>
                <a:gd name="T6" fmla="*/ 684 w 807"/>
                <a:gd name="T7" fmla="*/ 0 h 131"/>
                <a:gd name="T8" fmla="*/ 123 w 80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131">
                  <a:moveTo>
                    <a:pt x="123" y="0"/>
                  </a:moveTo>
                  <a:lnTo>
                    <a:pt x="0" y="131"/>
                  </a:lnTo>
                  <a:lnTo>
                    <a:pt x="807" y="131"/>
                  </a:lnTo>
                  <a:lnTo>
                    <a:pt x="684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3465994" y="1485336"/>
              <a:ext cx="331787" cy="19050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531081" y="1278961"/>
              <a:ext cx="203200" cy="125413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3510444" y="1436124"/>
              <a:ext cx="242887" cy="6350"/>
            </a:xfrm>
            <a:custGeom>
              <a:avLst/>
              <a:gdLst>
                <a:gd name="T0" fmla="*/ 13 w 591"/>
                <a:gd name="T1" fmla="*/ 0 h 16"/>
                <a:gd name="T2" fmla="*/ 0 w 591"/>
                <a:gd name="T3" fmla="*/ 16 h 16"/>
                <a:gd name="T4" fmla="*/ 591 w 591"/>
                <a:gd name="T5" fmla="*/ 16 h 16"/>
                <a:gd name="T6" fmla="*/ 574 w 591"/>
                <a:gd name="T7" fmla="*/ 0 h 16"/>
                <a:gd name="T8" fmla="*/ 13 w 59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6">
                  <a:moveTo>
                    <a:pt x="13" y="0"/>
                  </a:moveTo>
                  <a:lnTo>
                    <a:pt x="0" y="16"/>
                  </a:lnTo>
                  <a:lnTo>
                    <a:pt x="591" y="16"/>
                  </a:lnTo>
                  <a:lnTo>
                    <a:pt x="574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3556481" y="1466286"/>
              <a:ext cx="152400" cy="6350"/>
            </a:xfrm>
            <a:custGeom>
              <a:avLst/>
              <a:gdLst>
                <a:gd name="T0" fmla="*/ 13 w 369"/>
                <a:gd name="T1" fmla="*/ 0 h 16"/>
                <a:gd name="T2" fmla="*/ 0 w 369"/>
                <a:gd name="T3" fmla="*/ 16 h 16"/>
                <a:gd name="T4" fmla="*/ 369 w 369"/>
                <a:gd name="T5" fmla="*/ 16 h 16"/>
                <a:gd name="T6" fmla="*/ 356 w 369"/>
                <a:gd name="T7" fmla="*/ 0 h 16"/>
                <a:gd name="T8" fmla="*/ 13 w 36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6">
                  <a:moveTo>
                    <a:pt x="13" y="0"/>
                  </a:moveTo>
                  <a:lnTo>
                    <a:pt x="0" y="16"/>
                  </a:lnTo>
                  <a:lnTo>
                    <a:pt x="369" y="16"/>
                  </a:lnTo>
                  <a:lnTo>
                    <a:pt x="35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3502506" y="1447236"/>
              <a:ext cx="260350" cy="6350"/>
            </a:xfrm>
            <a:custGeom>
              <a:avLst/>
              <a:gdLst>
                <a:gd name="T0" fmla="*/ 17 w 633"/>
                <a:gd name="T1" fmla="*/ 0 h 17"/>
                <a:gd name="T2" fmla="*/ 0 w 633"/>
                <a:gd name="T3" fmla="*/ 17 h 17"/>
                <a:gd name="T4" fmla="*/ 633 w 633"/>
                <a:gd name="T5" fmla="*/ 17 h 17"/>
                <a:gd name="T6" fmla="*/ 616 w 633"/>
                <a:gd name="T7" fmla="*/ 0 h 17"/>
                <a:gd name="T8" fmla="*/ 17 w 6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7">
                  <a:moveTo>
                    <a:pt x="17" y="0"/>
                  </a:moveTo>
                  <a:lnTo>
                    <a:pt x="0" y="17"/>
                  </a:lnTo>
                  <a:lnTo>
                    <a:pt x="633" y="17"/>
                  </a:lnTo>
                  <a:lnTo>
                    <a:pt x="6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492981" y="1456761"/>
              <a:ext cx="277813" cy="6350"/>
            </a:xfrm>
            <a:custGeom>
              <a:avLst/>
              <a:gdLst>
                <a:gd name="T0" fmla="*/ 17 w 675"/>
                <a:gd name="T1" fmla="*/ 0 h 16"/>
                <a:gd name="T2" fmla="*/ 0 w 675"/>
                <a:gd name="T3" fmla="*/ 16 h 16"/>
                <a:gd name="T4" fmla="*/ 675 w 675"/>
                <a:gd name="T5" fmla="*/ 16 h 16"/>
                <a:gd name="T6" fmla="*/ 658 w 675"/>
                <a:gd name="T7" fmla="*/ 0 h 16"/>
                <a:gd name="T8" fmla="*/ 17 w 67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6">
                  <a:moveTo>
                    <a:pt x="17" y="0"/>
                  </a:moveTo>
                  <a:lnTo>
                    <a:pt x="0" y="16"/>
                  </a:lnTo>
                  <a:lnTo>
                    <a:pt x="675" y="16"/>
                  </a:lnTo>
                  <a:lnTo>
                    <a:pt x="65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115247" y="15089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Браузер</a:t>
            </a:r>
          </a:p>
        </p:txBody>
      </p:sp>
      <p:sp>
        <p:nvSpPr>
          <p:cNvPr id="97" name="Блок-схема: несколько документов 96"/>
          <p:cNvSpPr/>
          <p:nvPr/>
        </p:nvSpPr>
        <p:spPr>
          <a:xfrm>
            <a:off x="8227486" y="4189844"/>
            <a:ext cx="460327" cy="340324"/>
          </a:xfrm>
          <a:prstGeom prst="flowChartMultidocumen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8102423" y="3942826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</a:rPr>
              <a:t>Open Office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Стрелка вправо 98"/>
          <p:cNvSpPr/>
          <p:nvPr/>
        </p:nvSpPr>
        <p:spPr>
          <a:xfrm>
            <a:off x="7407893" y="2619708"/>
            <a:ext cx="62412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08" y="5700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Oracle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9922" y="566356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650527" y="552451"/>
            <a:ext cx="951710" cy="374858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миграция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сбора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082" y="676903"/>
            <a:ext cx="1970261" cy="1077100"/>
          </a:xfrm>
          <a:prstGeom prst="rect">
            <a:avLst/>
          </a:prstGeom>
        </p:spPr>
      </p:pic>
      <p:sp>
        <p:nvSpPr>
          <p:cNvPr id="101" name="Скругленный прямоугольник 100"/>
          <p:cNvSpPr/>
          <p:nvPr/>
        </p:nvSpPr>
        <p:spPr>
          <a:xfrm>
            <a:off x="6081329" y="612502"/>
            <a:ext cx="1732084" cy="13665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Интерактивность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Фильтры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Сортировки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Группировки</a:t>
            </a:r>
          </a:p>
          <a:p>
            <a:pPr marL="285750" indent="-285750">
              <a:buFontTx/>
              <a:buChar char="-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Drill-down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Форматирование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Заголовки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Расположение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6113006" y="3601160"/>
            <a:ext cx="1732084" cy="13665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Свойства отчёта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Версионность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Управление доступом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Коллективность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Жизненный цикл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7832" y="459507"/>
            <a:ext cx="3214349" cy="453954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No coding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70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магнитный диск 1"/>
          <p:cNvSpPr/>
          <p:nvPr/>
        </p:nvSpPr>
        <p:spPr>
          <a:xfrm>
            <a:off x="433778" y="871823"/>
            <a:ext cx="1247627" cy="1031994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Статистические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4929" y="519800"/>
            <a:ext cx="2307096" cy="43919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635" y="1"/>
            <a:ext cx="9143364" cy="400050"/>
            <a:chOff x="635" y="0"/>
            <a:chExt cx="9143364" cy="5503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748" y="0"/>
              <a:ext cx="9136251" cy="55033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3468503" y="0"/>
              <a:ext cx="5672322" cy="550333"/>
            </a:xfrm>
            <a:prstGeom prst="homePlat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Постановка задачи</a:t>
              </a:r>
            </a:p>
          </p:txBody>
        </p:sp>
        <p:sp>
          <p:nvSpPr>
            <p:cNvPr id="7" name="Пятиугольник 6"/>
            <p:cNvSpPr/>
            <p:nvPr/>
          </p:nvSpPr>
          <p:spPr>
            <a:xfrm>
              <a:off x="635" y="0"/>
              <a:ext cx="5172943" cy="550333"/>
            </a:xfrm>
            <a:prstGeom prst="homePlate">
              <a:avLst/>
            </a:prstGeom>
            <a:solidFill>
              <a:srgbClr val="F8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6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  </a:t>
              </a:r>
              <a:r>
                <a:rPr lang="en-US" sz="2000" b="1" dirty="0">
                  <a:latin typeface="Arial" pitchFamily="34" charset="0"/>
                  <a:cs typeface="Arial" panose="020B0604020202020204" pitchFamily="34" charset="0"/>
                </a:rPr>
                <a:t>LUI</a:t>
              </a:r>
              <a:r>
                <a:rPr lang="ru-RU" sz="2000" b="1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ru-RU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аналитической отчётности</a:t>
              </a:r>
              <a:endParaRPr 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Стрелка вправо 36"/>
          <p:cNvSpPr/>
          <p:nvPr/>
        </p:nvSpPr>
        <p:spPr>
          <a:xfrm rot="5400000">
            <a:off x="758898" y="2043219"/>
            <a:ext cx="603730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711" y="2583153"/>
            <a:ext cx="1989647" cy="1277273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-Поиск и выбор базовых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-Формирование расчётных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показателей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-Выбор размерностей 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год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период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 подразделение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регион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584391" y="4026148"/>
            <a:ext cx="340743" cy="549219"/>
            <a:chOff x="5357003" y="2932977"/>
            <a:chExt cx="340743" cy="549219"/>
          </a:xfrm>
        </p:grpSpPr>
        <p:sp>
          <p:nvSpPr>
            <p:cNvPr id="40" name="Блок-схема: узел 39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1" name="Прямая соединительная линия 40"/>
            <p:cNvCxnSpPr>
              <a:stCxn id="40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939513" y="4178548"/>
            <a:ext cx="340743" cy="549219"/>
            <a:chOff x="5357003" y="2932977"/>
            <a:chExt cx="340743" cy="549219"/>
          </a:xfrm>
        </p:grpSpPr>
        <p:sp>
          <p:nvSpPr>
            <p:cNvPr id="46" name="Блок-схема: узел 45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47" name="Прямая соединительная линия 46"/>
            <p:cNvCxnSpPr>
              <a:stCxn id="46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584391" y="4691272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аналитики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085360" y="407672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Таблицы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171" y="2011795"/>
            <a:ext cx="2051016" cy="1324941"/>
          </a:xfrm>
          <a:prstGeom prst="rect">
            <a:avLst/>
          </a:prstGeom>
        </p:spPr>
      </p:pic>
      <p:sp>
        <p:nvSpPr>
          <p:cNvPr id="54" name="Блок-схема: магнитный диск 53"/>
          <p:cNvSpPr/>
          <p:nvPr/>
        </p:nvSpPr>
        <p:spPr>
          <a:xfrm>
            <a:off x="6091478" y="2261638"/>
            <a:ext cx="1247627" cy="1117723"/>
          </a:xfrm>
          <a:prstGeom prst="flowChartMagneticDisk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Разработанные</a:t>
            </a:r>
          </a:p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Отчёты</a:t>
            </a:r>
          </a:p>
          <a:p>
            <a:pPr algn="ctr"/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1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944" y="3351698"/>
            <a:ext cx="2079196" cy="168048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3085360" y="179000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Матрицы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085360" y="3293637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 Графики</a:t>
            </a:r>
          </a:p>
        </p:txBody>
      </p:sp>
      <p:cxnSp>
        <p:nvCxnSpPr>
          <p:cNvPr id="14" name="Прямая со стрелкой 13"/>
          <p:cNvCxnSpPr>
            <a:stCxn id="38" idx="3"/>
          </p:cNvCxnSpPr>
          <p:nvPr/>
        </p:nvCxnSpPr>
        <p:spPr>
          <a:xfrm flipV="1">
            <a:off x="2104358" y="1217687"/>
            <a:ext cx="1116341" cy="2004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38" idx="3"/>
            <a:endCxn id="53" idx="1"/>
          </p:cNvCxnSpPr>
          <p:nvPr/>
        </p:nvCxnSpPr>
        <p:spPr>
          <a:xfrm flipV="1">
            <a:off x="2104358" y="2674266"/>
            <a:ext cx="1147813" cy="54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38" idx="3"/>
          </p:cNvCxnSpPr>
          <p:nvPr/>
        </p:nvCxnSpPr>
        <p:spPr>
          <a:xfrm>
            <a:off x="2104358" y="3221790"/>
            <a:ext cx="1182145" cy="920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Стрелка вправо 62"/>
          <p:cNvSpPr/>
          <p:nvPr/>
        </p:nvSpPr>
        <p:spPr>
          <a:xfrm rot="3038615">
            <a:off x="5207451" y="1595954"/>
            <a:ext cx="107363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" name="Стрелка вправо 63"/>
          <p:cNvSpPr/>
          <p:nvPr/>
        </p:nvSpPr>
        <p:spPr>
          <a:xfrm>
            <a:off x="5300891" y="2582791"/>
            <a:ext cx="749837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19445722">
            <a:off x="5389519" y="3434614"/>
            <a:ext cx="878298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8204688" y="2616017"/>
            <a:ext cx="340743" cy="549219"/>
            <a:chOff x="5357003" y="2932977"/>
            <a:chExt cx="340743" cy="549219"/>
          </a:xfrm>
        </p:grpSpPr>
        <p:sp>
          <p:nvSpPr>
            <p:cNvPr id="67" name="Блок-схема: узел 66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68" name="Прямая соединительная линия 67"/>
            <p:cNvCxnSpPr>
              <a:stCxn id="67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>
            <a:off x="8559810" y="2768417"/>
            <a:ext cx="340743" cy="549219"/>
            <a:chOff x="5357003" y="2932977"/>
            <a:chExt cx="340743" cy="549219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>
              <a:stCxn id="73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884352" y="3352112"/>
            <a:ext cx="132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пользователи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8422421" y="2487623"/>
            <a:ext cx="340743" cy="549219"/>
            <a:chOff x="5357003" y="2932977"/>
            <a:chExt cx="340743" cy="549219"/>
          </a:xfrm>
        </p:grpSpPr>
        <p:sp>
          <p:nvSpPr>
            <p:cNvPr id="81" name="Блок-схема: узел 80"/>
            <p:cNvSpPr/>
            <p:nvPr/>
          </p:nvSpPr>
          <p:spPr>
            <a:xfrm>
              <a:off x="5423139" y="2932977"/>
              <a:ext cx="192657" cy="152400"/>
            </a:xfrm>
            <a:prstGeom prst="flowChartConnector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82" name="Прямая соединительная линия 81"/>
            <p:cNvCxnSpPr>
              <a:stCxn id="81" idx="4"/>
            </p:cNvCxnSpPr>
            <p:nvPr/>
          </p:nvCxnSpPr>
          <p:spPr>
            <a:xfrm>
              <a:off x="5519468" y="3085377"/>
              <a:ext cx="0" cy="244419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357003" y="3188912"/>
              <a:ext cx="34074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519468" y="3329796"/>
              <a:ext cx="152400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5357004" y="3329796"/>
              <a:ext cx="162464" cy="1524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Группа 86"/>
          <p:cNvGrpSpPr/>
          <p:nvPr/>
        </p:nvGrpSpPr>
        <p:grpSpPr>
          <a:xfrm>
            <a:off x="8199406" y="1777128"/>
            <a:ext cx="517248" cy="344871"/>
            <a:chOff x="3465994" y="1263086"/>
            <a:chExt cx="331787" cy="241300"/>
          </a:xfrm>
          <a:noFill/>
        </p:grpSpPr>
        <p:sp>
          <p:nvSpPr>
            <p:cNvPr id="89" name="Rectangle 2"/>
            <p:cNvSpPr>
              <a:spLocks noChangeArrowheads="1"/>
            </p:cNvSpPr>
            <p:nvPr/>
          </p:nvSpPr>
          <p:spPr bwMode="auto">
            <a:xfrm>
              <a:off x="3518381" y="1263086"/>
              <a:ext cx="228600" cy="160338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3"/>
            <p:cNvSpPr>
              <a:spLocks/>
            </p:cNvSpPr>
            <p:nvPr/>
          </p:nvSpPr>
          <p:spPr bwMode="auto">
            <a:xfrm>
              <a:off x="3465994" y="1431361"/>
              <a:ext cx="331787" cy="53975"/>
            </a:xfrm>
            <a:custGeom>
              <a:avLst/>
              <a:gdLst>
                <a:gd name="T0" fmla="*/ 123 w 807"/>
                <a:gd name="T1" fmla="*/ 0 h 131"/>
                <a:gd name="T2" fmla="*/ 0 w 807"/>
                <a:gd name="T3" fmla="*/ 131 h 131"/>
                <a:gd name="T4" fmla="*/ 807 w 807"/>
                <a:gd name="T5" fmla="*/ 131 h 131"/>
                <a:gd name="T6" fmla="*/ 684 w 807"/>
                <a:gd name="T7" fmla="*/ 0 h 131"/>
                <a:gd name="T8" fmla="*/ 123 w 80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7" h="131">
                  <a:moveTo>
                    <a:pt x="123" y="0"/>
                  </a:moveTo>
                  <a:lnTo>
                    <a:pt x="0" y="131"/>
                  </a:lnTo>
                  <a:lnTo>
                    <a:pt x="807" y="131"/>
                  </a:lnTo>
                  <a:lnTo>
                    <a:pt x="684" y="0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Rectangle 4"/>
            <p:cNvSpPr>
              <a:spLocks noChangeArrowheads="1"/>
            </p:cNvSpPr>
            <p:nvPr/>
          </p:nvSpPr>
          <p:spPr bwMode="auto">
            <a:xfrm>
              <a:off x="3465994" y="1485336"/>
              <a:ext cx="331787" cy="19050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Rectangle 5"/>
            <p:cNvSpPr>
              <a:spLocks noChangeArrowheads="1"/>
            </p:cNvSpPr>
            <p:nvPr/>
          </p:nvSpPr>
          <p:spPr bwMode="auto">
            <a:xfrm>
              <a:off x="3531081" y="1278961"/>
              <a:ext cx="203200" cy="125413"/>
            </a:xfrm>
            <a:prstGeom prst="rect">
              <a:avLst/>
            </a:pr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>
              <a:off x="3510444" y="1436124"/>
              <a:ext cx="242887" cy="6350"/>
            </a:xfrm>
            <a:custGeom>
              <a:avLst/>
              <a:gdLst>
                <a:gd name="T0" fmla="*/ 13 w 591"/>
                <a:gd name="T1" fmla="*/ 0 h 16"/>
                <a:gd name="T2" fmla="*/ 0 w 591"/>
                <a:gd name="T3" fmla="*/ 16 h 16"/>
                <a:gd name="T4" fmla="*/ 591 w 591"/>
                <a:gd name="T5" fmla="*/ 16 h 16"/>
                <a:gd name="T6" fmla="*/ 574 w 591"/>
                <a:gd name="T7" fmla="*/ 0 h 16"/>
                <a:gd name="T8" fmla="*/ 13 w 59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16">
                  <a:moveTo>
                    <a:pt x="13" y="0"/>
                  </a:moveTo>
                  <a:lnTo>
                    <a:pt x="0" y="16"/>
                  </a:lnTo>
                  <a:lnTo>
                    <a:pt x="591" y="16"/>
                  </a:lnTo>
                  <a:lnTo>
                    <a:pt x="574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7"/>
            <p:cNvSpPr>
              <a:spLocks/>
            </p:cNvSpPr>
            <p:nvPr/>
          </p:nvSpPr>
          <p:spPr bwMode="auto">
            <a:xfrm>
              <a:off x="3556481" y="1466286"/>
              <a:ext cx="152400" cy="6350"/>
            </a:xfrm>
            <a:custGeom>
              <a:avLst/>
              <a:gdLst>
                <a:gd name="T0" fmla="*/ 13 w 369"/>
                <a:gd name="T1" fmla="*/ 0 h 16"/>
                <a:gd name="T2" fmla="*/ 0 w 369"/>
                <a:gd name="T3" fmla="*/ 16 h 16"/>
                <a:gd name="T4" fmla="*/ 369 w 369"/>
                <a:gd name="T5" fmla="*/ 16 h 16"/>
                <a:gd name="T6" fmla="*/ 356 w 369"/>
                <a:gd name="T7" fmla="*/ 0 h 16"/>
                <a:gd name="T8" fmla="*/ 13 w 36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6">
                  <a:moveTo>
                    <a:pt x="13" y="0"/>
                  </a:moveTo>
                  <a:lnTo>
                    <a:pt x="0" y="16"/>
                  </a:lnTo>
                  <a:lnTo>
                    <a:pt x="369" y="16"/>
                  </a:lnTo>
                  <a:lnTo>
                    <a:pt x="356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8"/>
            <p:cNvSpPr>
              <a:spLocks/>
            </p:cNvSpPr>
            <p:nvPr/>
          </p:nvSpPr>
          <p:spPr bwMode="auto">
            <a:xfrm>
              <a:off x="3502506" y="1447236"/>
              <a:ext cx="260350" cy="6350"/>
            </a:xfrm>
            <a:custGeom>
              <a:avLst/>
              <a:gdLst>
                <a:gd name="T0" fmla="*/ 17 w 633"/>
                <a:gd name="T1" fmla="*/ 0 h 17"/>
                <a:gd name="T2" fmla="*/ 0 w 633"/>
                <a:gd name="T3" fmla="*/ 17 h 17"/>
                <a:gd name="T4" fmla="*/ 633 w 633"/>
                <a:gd name="T5" fmla="*/ 17 h 17"/>
                <a:gd name="T6" fmla="*/ 616 w 633"/>
                <a:gd name="T7" fmla="*/ 0 h 17"/>
                <a:gd name="T8" fmla="*/ 17 w 63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7">
                  <a:moveTo>
                    <a:pt x="17" y="0"/>
                  </a:moveTo>
                  <a:lnTo>
                    <a:pt x="0" y="17"/>
                  </a:lnTo>
                  <a:lnTo>
                    <a:pt x="633" y="17"/>
                  </a:lnTo>
                  <a:lnTo>
                    <a:pt x="616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9"/>
            <p:cNvSpPr>
              <a:spLocks/>
            </p:cNvSpPr>
            <p:nvPr/>
          </p:nvSpPr>
          <p:spPr bwMode="auto">
            <a:xfrm>
              <a:off x="3492981" y="1456761"/>
              <a:ext cx="277813" cy="6350"/>
            </a:xfrm>
            <a:custGeom>
              <a:avLst/>
              <a:gdLst>
                <a:gd name="T0" fmla="*/ 17 w 675"/>
                <a:gd name="T1" fmla="*/ 0 h 16"/>
                <a:gd name="T2" fmla="*/ 0 w 675"/>
                <a:gd name="T3" fmla="*/ 16 h 16"/>
                <a:gd name="T4" fmla="*/ 675 w 675"/>
                <a:gd name="T5" fmla="*/ 16 h 16"/>
                <a:gd name="T6" fmla="*/ 658 w 675"/>
                <a:gd name="T7" fmla="*/ 0 h 16"/>
                <a:gd name="T8" fmla="*/ 17 w 675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5" h="16">
                  <a:moveTo>
                    <a:pt x="17" y="0"/>
                  </a:moveTo>
                  <a:lnTo>
                    <a:pt x="0" y="16"/>
                  </a:lnTo>
                  <a:lnTo>
                    <a:pt x="675" y="16"/>
                  </a:lnTo>
                  <a:lnTo>
                    <a:pt x="658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2540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115247" y="1508927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>
                <a:solidFill>
                  <a:schemeClr val="bg2">
                    <a:lumMod val="50000"/>
                  </a:schemeClr>
                </a:solidFill>
              </a:rPr>
              <a:t>Браузер</a:t>
            </a:r>
          </a:p>
        </p:txBody>
      </p:sp>
      <p:sp>
        <p:nvSpPr>
          <p:cNvPr id="97" name="Блок-схема: несколько документов 96"/>
          <p:cNvSpPr/>
          <p:nvPr/>
        </p:nvSpPr>
        <p:spPr>
          <a:xfrm>
            <a:off x="8227486" y="4189844"/>
            <a:ext cx="460327" cy="340324"/>
          </a:xfrm>
          <a:prstGeom prst="flowChartMultidocumen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8102423" y="3942826"/>
            <a:ext cx="9092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2">
                    <a:lumMod val="50000"/>
                  </a:schemeClr>
                </a:solidFill>
              </a:rPr>
              <a:t>Open Office</a:t>
            </a:r>
            <a:endParaRPr lang="ru-RU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9" name="Стрелка вправо 98"/>
          <p:cNvSpPr/>
          <p:nvPr/>
        </p:nvSpPr>
        <p:spPr>
          <a:xfrm>
            <a:off x="7407893" y="2619708"/>
            <a:ext cx="624121" cy="475415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08" y="570005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Oracle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39922" y="566356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PostgreSQL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6" name="Стрелка вправо 85"/>
          <p:cNvSpPr/>
          <p:nvPr/>
        </p:nvSpPr>
        <p:spPr>
          <a:xfrm>
            <a:off x="650527" y="552451"/>
            <a:ext cx="951710" cy="374858"/>
          </a:xfrm>
          <a:prstGeom prst="rightArrow">
            <a:avLst>
              <a:gd name="adj1" fmla="val 50000"/>
              <a:gd name="adj2" fmla="val 49009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миграция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7419" y="480045"/>
            <a:ext cx="2443936" cy="161472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/>
          <p:cNvSpPr txBox="1"/>
          <p:nvPr/>
        </p:nvSpPr>
        <p:spPr>
          <a:xfrm>
            <a:off x="1726690" y="1201150"/>
            <a:ext cx="7553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Система</a:t>
            </a:r>
          </a:p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сбора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082" y="676903"/>
            <a:ext cx="1970261" cy="1077100"/>
          </a:xfrm>
          <a:prstGeom prst="rect">
            <a:avLst/>
          </a:prstGeom>
        </p:spPr>
      </p:pic>
      <p:sp>
        <p:nvSpPr>
          <p:cNvPr id="101" name="Скругленный прямоугольник 100"/>
          <p:cNvSpPr/>
          <p:nvPr/>
        </p:nvSpPr>
        <p:spPr>
          <a:xfrm>
            <a:off x="6081329" y="612502"/>
            <a:ext cx="1732084" cy="13665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Интерактивность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Фильтры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Сортировки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Группировки</a:t>
            </a:r>
          </a:p>
          <a:p>
            <a:pPr marL="285750" indent="-285750">
              <a:buFontTx/>
              <a:buChar char="-"/>
            </a:pP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Drill-down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Форматирование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Заголовки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Расположение</a:t>
            </a:r>
          </a:p>
        </p:txBody>
      </p:sp>
      <p:sp>
        <p:nvSpPr>
          <p:cNvPr id="102" name="Скругленный прямоугольник 101"/>
          <p:cNvSpPr/>
          <p:nvPr/>
        </p:nvSpPr>
        <p:spPr>
          <a:xfrm>
            <a:off x="6113006" y="3601160"/>
            <a:ext cx="1732084" cy="1366558"/>
          </a:xfrm>
          <a:prstGeom prst="roundRect">
            <a:avLst/>
          </a:prstGeom>
          <a:solidFill>
            <a:schemeClr val="accent1">
              <a:lumMod val="60000"/>
              <a:lumOff val="40000"/>
              <a:alpha val="11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Свойства отчёта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ru-RU" sz="11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Версионность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Управление доступом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Коллективность</a:t>
            </a:r>
          </a:p>
          <a:p>
            <a:pPr marL="285750" indent="-285750">
              <a:buFontTx/>
              <a:buChar char="-"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</a:rPr>
              <a:t>Жизненный цикл</a:t>
            </a:r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07832" y="459507"/>
            <a:ext cx="3214349" cy="453954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No coding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5550" y="2334535"/>
            <a:ext cx="423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Сервер =  Эльбрус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738050" y="1246366"/>
            <a:ext cx="146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Клиент= </a:t>
            </a:r>
          </a:p>
          <a:p>
            <a:r>
              <a:rPr lang="ru-RU" sz="2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Эльбрус</a:t>
            </a:r>
          </a:p>
        </p:txBody>
      </p:sp>
    </p:spTree>
    <p:extLst>
      <p:ext uri="{BB962C8B-B14F-4D97-AF65-F5344CB8AC3E}">
        <p14:creationId xmlns:p14="http://schemas.microsoft.com/office/powerpoint/2010/main" val="15341846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131131</TotalTime>
  <Words>2293</Words>
  <Application>Microsoft Office PowerPoint</Application>
  <PresentationFormat>Экран (16:9)</PresentationFormat>
  <Paragraphs>601</Paragraphs>
  <Slides>41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проекта внедрения ЭАР в НФПК</dc:title>
  <dc:creator>Basil</dc:creator>
  <cp:lastModifiedBy>Zapevalov Mikhail</cp:lastModifiedBy>
  <cp:revision>2481</cp:revision>
  <cp:lastPrinted>2019-02-05T14:42:46Z</cp:lastPrinted>
  <dcterms:created xsi:type="dcterms:W3CDTF">2004-08-18T05:32:29Z</dcterms:created>
  <dcterms:modified xsi:type="dcterms:W3CDTF">2022-06-09T11:15:18Z</dcterms:modified>
</cp:coreProperties>
</file>